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4630400" cy="8229600"/>
  <p:notesSz cx="8229600" cy="14630400"/>
  <p:embeddedFontLst>
    <p:embeddedFont>
      <p:font typeface="Consolas" panose="020B0609020204030204" pitchFamily="49" charset="0"/>
      <p:regular r:id="rId32"/>
      <p:bold r:id="rId33"/>
      <p:italic r:id="rId34"/>
      <p:boldItalic r:id="rId35"/>
    </p:embeddedFont>
    <p:embeddedFont>
      <p:font typeface="Source Sans 3" panose="020B0604020202020204" charset="0"/>
      <p:regular r:id="rId36"/>
    </p:embeddedFont>
    <p:embeddedFont>
      <p:font typeface="Source Serif 4 Semi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67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1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58716"/>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The Language Powering the Interactive Web</a:t>
            </a:r>
            <a:endParaRPr lang="en-US"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3780" y="569000"/>
            <a:ext cx="9181505" cy="599837"/>
          </a:xfrm>
          <a:prstGeom prst="rect">
            <a:avLst/>
          </a:prstGeom>
          <a:noFill/>
          <a:ln/>
        </p:spPr>
        <p:txBody>
          <a:bodyPr wrap="none" lIns="0" tIns="0" rIns="0" bIns="0" rtlCol="0" anchor="t"/>
          <a:lstStyle/>
          <a:p>
            <a:pPr marL="0" indent="0" algn="l">
              <a:lnSpc>
                <a:spcPts val="4700"/>
              </a:lnSpc>
              <a:buNone/>
            </a:pPr>
            <a:r>
              <a:rPr lang="en-US" sz="3750" dirty="0">
                <a:solidFill>
                  <a:srgbClr val="D73AD7"/>
                </a:solidFill>
                <a:latin typeface="Source Serif 4 Semi Bold" pitchFamily="34" charset="0"/>
                <a:ea typeface="Source Serif 4 Semi Bold" pitchFamily="34" charset="-122"/>
                <a:cs typeface="Source Serif 4 Semi Bold" pitchFamily="34" charset="-120"/>
              </a:rPr>
              <a:t>Syntax &amp; Variables: The Building Blocks</a:t>
            </a:r>
            <a:endParaRPr lang="en-US" sz="3750" dirty="0"/>
          </a:p>
        </p:txBody>
      </p:sp>
      <p:sp>
        <p:nvSpPr>
          <p:cNvPr id="3" name="Text 1"/>
          <p:cNvSpPr/>
          <p:nvPr/>
        </p:nvSpPr>
        <p:spPr>
          <a:xfrm>
            <a:off x="713780" y="1576626"/>
            <a:ext cx="13202841" cy="97869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3" pitchFamily="34" charset="0"/>
                <a:ea typeface="Source Sans 3" pitchFamily="34" charset="-122"/>
                <a:cs typeface="Source Sans 3" pitchFamily="34" charset="-120"/>
              </a:rPr>
              <a:t>JavaScript's syntax is familiar to developers with a background in C-style languages, featuring case-sensitivity and the common use of semicolons (though often optional in modern practice). Variables are fundamental containers for data, and JavaScript offers three primary keywords for declaration, each with distinct scoping and mutability rules.</a:t>
            </a:r>
            <a:endParaRPr lang="en-US" sz="1600" dirty="0"/>
          </a:p>
        </p:txBody>
      </p:sp>
      <p:sp>
        <p:nvSpPr>
          <p:cNvPr id="4" name="Shape 2"/>
          <p:cNvSpPr/>
          <p:nvPr/>
        </p:nvSpPr>
        <p:spPr>
          <a:xfrm>
            <a:off x="713780" y="2784753"/>
            <a:ext cx="458867" cy="458867"/>
          </a:xfrm>
          <a:prstGeom prst="roundRect">
            <a:avLst>
              <a:gd name="adj" fmla="val 18668"/>
            </a:avLst>
          </a:prstGeom>
          <a:solidFill>
            <a:srgbClr val="F4D4F7"/>
          </a:solidFill>
          <a:ln w="7620">
            <a:solidFill>
              <a:srgbClr val="DABADD"/>
            </a:solidFill>
            <a:prstDash val="solid"/>
          </a:ln>
        </p:spPr>
      </p:sp>
      <p:pic>
        <p:nvPicPr>
          <p:cNvPr id="5" name="Image 0" descr="preencoded.png"/>
          <p:cNvPicPr>
            <a:picLocks noChangeAspect="1"/>
          </p:cNvPicPr>
          <p:nvPr/>
        </p:nvPicPr>
        <p:blipFill>
          <a:blip r:embed="rId3"/>
          <a:stretch>
            <a:fillRect/>
          </a:stretch>
        </p:blipFill>
        <p:spPr>
          <a:xfrm>
            <a:off x="799267" y="2834283"/>
            <a:ext cx="287893" cy="359807"/>
          </a:xfrm>
          <a:prstGeom prst="rect">
            <a:avLst/>
          </a:prstGeom>
        </p:spPr>
      </p:pic>
      <p:sp>
        <p:nvSpPr>
          <p:cNvPr id="6" name="Text 3"/>
          <p:cNvSpPr/>
          <p:nvPr/>
        </p:nvSpPr>
        <p:spPr>
          <a:xfrm>
            <a:off x="1376482" y="2854762"/>
            <a:ext cx="2399347" cy="315039"/>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var</a:t>
            </a:r>
            <a:endParaRPr lang="en-US" sz="1850" dirty="0"/>
          </a:p>
        </p:txBody>
      </p:sp>
      <p:sp>
        <p:nvSpPr>
          <p:cNvPr id="7" name="Text 4"/>
          <p:cNvSpPr/>
          <p:nvPr/>
        </p:nvSpPr>
        <p:spPr>
          <a:xfrm>
            <a:off x="1376482" y="3292078"/>
            <a:ext cx="3568303" cy="130492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3" pitchFamily="34" charset="0"/>
                <a:ea typeface="Source Sans 3" pitchFamily="34" charset="-122"/>
                <a:cs typeface="Source Sans 3" pitchFamily="34" charset="-120"/>
              </a:rPr>
              <a:t>The original keyword for declaring variables, with function-level scoping. Often leads to unexpected behavior due to hoisting.</a:t>
            </a:r>
            <a:endParaRPr lang="en-US" sz="1600" dirty="0"/>
          </a:p>
        </p:txBody>
      </p:sp>
      <p:sp>
        <p:nvSpPr>
          <p:cNvPr id="8" name="Shape 5"/>
          <p:cNvSpPr/>
          <p:nvPr/>
        </p:nvSpPr>
        <p:spPr>
          <a:xfrm>
            <a:off x="5199698" y="2784753"/>
            <a:ext cx="458867" cy="458867"/>
          </a:xfrm>
          <a:prstGeom prst="roundRect">
            <a:avLst>
              <a:gd name="adj" fmla="val 18668"/>
            </a:avLst>
          </a:prstGeom>
          <a:solidFill>
            <a:srgbClr val="F4D4F7"/>
          </a:solidFill>
          <a:ln w="7620">
            <a:solidFill>
              <a:srgbClr val="DABADD"/>
            </a:solidFill>
            <a:prstDash val="solid"/>
          </a:ln>
        </p:spPr>
      </p:sp>
      <p:pic>
        <p:nvPicPr>
          <p:cNvPr id="9" name="Image 1" descr="preencoded.png"/>
          <p:cNvPicPr>
            <a:picLocks noChangeAspect="1"/>
          </p:cNvPicPr>
          <p:nvPr/>
        </p:nvPicPr>
        <p:blipFill>
          <a:blip r:embed="rId4"/>
          <a:stretch>
            <a:fillRect/>
          </a:stretch>
        </p:blipFill>
        <p:spPr>
          <a:xfrm>
            <a:off x="5285184" y="2834283"/>
            <a:ext cx="287893" cy="359807"/>
          </a:xfrm>
          <a:prstGeom prst="rect">
            <a:avLst/>
          </a:prstGeom>
        </p:spPr>
      </p:pic>
      <p:sp>
        <p:nvSpPr>
          <p:cNvPr id="10" name="Text 6"/>
          <p:cNvSpPr/>
          <p:nvPr/>
        </p:nvSpPr>
        <p:spPr>
          <a:xfrm>
            <a:off x="5862399" y="2854762"/>
            <a:ext cx="2399347" cy="315039"/>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let</a:t>
            </a:r>
            <a:endParaRPr lang="en-US" sz="1850" dirty="0"/>
          </a:p>
        </p:txBody>
      </p:sp>
      <p:sp>
        <p:nvSpPr>
          <p:cNvPr id="11" name="Text 7"/>
          <p:cNvSpPr/>
          <p:nvPr/>
        </p:nvSpPr>
        <p:spPr>
          <a:xfrm>
            <a:off x="5862399" y="3292078"/>
            <a:ext cx="3568303" cy="132016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3" pitchFamily="34" charset="0"/>
                <a:ea typeface="Source Sans 3" pitchFamily="34" charset="-122"/>
                <a:cs typeface="Source Sans 3" pitchFamily="34" charset="-120"/>
              </a:rPr>
              <a:t>Introduced in ES6, providing block-level scope. Variables declared with </a:t>
            </a:r>
            <a:r>
              <a:rPr lang="en-US" sz="1600" dirty="0">
                <a:solidFill>
                  <a:srgbClr val="272525"/>
                </a:solidFill>
                <a:highlight>
                  <a:srgbClr val="F2F2F2"/>
                </a:highlight>
                <a:latin typeface="Consolas" pitchFamily="34" charset="0"/>
                <a:ea typeface="Consolas" pitchFamily="34" charset="-122"/>
                <a:cs typeface="Consolas" pitchFamily="34" charset="-120"/>
              </a:rPr>
              <a:t>let</a:t>
            </a:r>
            <a:r>
              <a:rPr lang="en-US" sz="1600" dirty="0">
                <a:solidFill>
                  <a:srgbClr val="272525"/>
                </a:solidFill>
                <a:latin typeface="Source Sans 3" pitchFamily="34" charset="0"/>
                <a:ea typeface="Source Sans 3" pitchFamily="34" charset="-122"/>
                <a:cs typeface="Source Sans 3" pitchFamily="34" charset="-120"/>
              </a:rPr>
              <a:t> can be reassigned but not redeclared in the same scope.</a:t>
            </a:r>
            <a:endParaRPr lang="en-US" sz="1600" dirty="0"/>
          </a:p>
        </p:txBody>
      </p:sp>
      <p:sp>
        <p:nvSpPr>
          <p:cNvPr id="12" name="Shape 8"/>
          <p:cNvSpPr/>
          <p:nvPr/>
        </p:nvSpPr>
        <p:spPr>
          <a:xfrm>
            <a:off x="9685615" y="2784753"/>
            <a:ext cx="458867" cy="458867"/>
          </a:xfrm>
          <a:prstGeom prst="roundRect">
            <a:avLst>
              <a:gd name="adj" fmla="val 18668"/>
            </a:avLst>
          </a:prstGeom>
          <a:solidFill>
            <a:srgbClr val="F4D4F7"/>
          </a:solidFill>
          <a:ln w="7620">
            <a:solidFill>
              <a:srgbClr val="DABADD"/>
            </a:solidFill>
            <a:prstDash val="solid"/>
          </a:ln>
        </p:spPr>
      </p:sp>
      <p:pic>
        <p:nvPicPr>
          <p:cNvPr id="13" name="Image 2" descr="preencoded.png"/>
          <p:cNvPicPr>
            <a:picLocks noChangeAspect="1"/>
          </p:cNvPicPr>
          <p:nvPr/>
        </p:nvPicPr>
        <p:blipFill>
          <a:blip r:embed="rId5"/>
          <a:stretch>
            <a:fillRect/>
          </a:stretch>
        </p:blipFill>
        <p:spPr>
          <a:xfrm>
            <a:off x="9771102" y="2834283"/>
            <a:ext cx="287893" cy="359807"/>
          </a:xfrm>
          <a:prstGeom prst="rect">
            <a:avLst/>
          </a:prstGeom>
        </p:spPr>
      </p:pic>
      <p:sp>
        <p:nvSpPr>
          <p:cNvPr id="14" name="Text 9"/>
          <p:cNvSpPr/>
          <p:nvPr/>
        </p:nvSpPr>
        <p:spPr>
          <a:xfrm>
            <a:off x="10348317" y="2854762"/>
            <a:ext cx="2399347" cy="315039"/>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const</a:t>
            </a:r>
            <a:endParaRPr lang="en-US" sz="1850" dirty="0"/>
          </a:p>
        </p:txBody>
      </p:sp>
      <p:sp>
        <p:nvSpPr>
          <p:cNvPr id="15" name="Text 10"/>
          <p:cNvSpPr/>
          <p:nvPr/>
        </p:nvSpPr>
        <p:spPr>
          <a:xfrm>
            <a:off x="10348317" y="3292078"/>
            <a:ext cx="3568303" cy="132016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3" pitchFamily="34" charset="0"/>
                <a:ea typeface="Source Sans 3" pitchFamily="34" charset="-122"/>
                <a:cs typeface="Source Sans 3" pitchFamily="34" charset="-120"/>
              </a:rPr>
              <a:t>Also introduced in ES6, for declaring constants with block-level scope. Once assigned, the value of a </a:t>
            </a:r>
            <a:r>
              <a:rPr lang="en-US" sz="1600" dirty="0">
                <a:solidFill>
                  <a:srgbClr val="272525"/>
                </a:solidFill>
                <a:highlight>
                  <a:srgbClr val="F2F2F2"/>
                </a:highlight>
                <a:latin typeface="Consolas" pitchFamily="34" charset="0"/>
                <a:ea typeface="Consolas" pitchFamily="34" charset="-122"/>
                <a:cs typeface="Consolas" pitchFamily="34" charset="-120"/>
              </a:rPr>
              <a:t>const</a:t>
            </a:r>
            <a:r>
              <a:rPr lang="en-US" sz="1600" dirty="0">
                <a:solidFill>
                  <a:srgbClr val="272525"/>
                </a:solidFill>
                <a:latin typeface="Source Sans 3" pitchFamily="34" charset="0"/>
                <a:ea typeface="Source Sans 3" pitchFamily="34" charset="-122"/>
                <a:cs typeface="Source Sans 3" pitchFamily="34" charset="-120"/>
              </a:rPr>
              <a:t> variable cannot be reassigned.</a:t>
            </a:r>
            <a:endParaRPr lang="en-US" sz="1600" dirty="0"/>
          </a:p>
        </p:txBody>
      </p:sp>
      <p:sp>
        <p:nvSpPr>
          <p:cNvPr id="16" name="Text 11"/>
          <p:cNvSpPr/>
          <p:nvPr/>
        </p:nvSpPr>
        <p:spPr>
          <a:xfrm>
            <a:off x="713780" y="4841677"/>
            <a:ext cx="13202841" cy="326231"/>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latin typeface="Source Sans 3" pitchFamily="34" charset="0"/>
                <a:ea typeface="Source Sans 3" pitchFamily="34" charset="-122"/>
                <a:cs typeface="Source Sans 3" pitchFamily="34" charset="-120"/>
              </a:rPr>
              <a:t>Example Syntax:</a:t>
            </a:r>
            <a:endParaRPr lang="en-US" sz="1600" dirty="0"/>
          </a:p>
        </p:txBody>
      </p:sp>
      <p:sp>
        <p:nvSpPr>
          <p:cNvPr id="17" name="Shape 12"/>
          <p:cNvSpPr/>
          <p:nvPr/>
        </p:nvSpPr>
        <p:spPr>
          <a:xfrm>
            <a:off x="713780" y="5397341"/>
            <a:ext cx="13202841" cy="2263140"/>
          </a:xfrm>
          <a:prstGeom prst="roundRect">
            <a:avLst>
              <a:gd name="adj" fmla="val 3785"/>
            </a:avLst>
          </a:prstGeom>
          <a:solidFill>
            <a:srgbClr val="F2F2F2"/>
          </a:solidFill>
          <a:ln/>
        </p:spPr>
      </p:sp>
      <p:sp>
        <p:nvSpPr>
          <p:cNvPr id="18" name="Shape 13"/>
          <p:cNvSpPr/>
          <p:nvPr/>
        </p:nvSpPr>
        <p:spPr>
          <a:xfrm>
            <a:off x="703659" y="5397341"/>
            <a:ext cx="13223081" cy="2263140"/>
          </a:xfrm>
          <a:prstGeom prst="roundRect">
            <a:avLst>
              <a:gd name="adj" fmla="val 1352"/>
            </a:avLst>
          </a:prstGeom>
          <a:solidFill>
            <a:srgbClr val="F2F2F2"/>
          </a:solidFill>
          <a:ln/>
        </p:spPr>
      </p:sp>
      <p:sp>
        <p:nvSpPr>
          <p:cNvPr id="19" name="Text 14"/>
          <p:cNvSpPr/>
          <p:nvPr/>
        </p:nvSpPr>
        <p:spPr>
          <a:xfrm>
            <a:off x="907494" y="5550218"/>
            <a:ext cx="12815411" cy="195738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 let greeting = "Hello, World!";const PI = 3.14159;var oldWay = 10; </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04693"/>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Essentials: Operators</a:t>
            </a:r>
            <a:endParaRPr lang="en-US" sz="4400" dirty="0"/>
          </a:p>
        </p:txBody>
      </p:sp>
      <p:sp>
        <p:nvSpPr>
          <p:cNvPr id="4" name="Text 1"/>
          <p:cNvSpPr/>
          <p:nvPr/>
        </p:nvSpPr>
        <p:spPr>
          <a:xfrm>
            <a:off x="6324124" y="4775716"/>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Welcome to a foundational dive into JavaScript. This presentation will guide you through the essential concepts of </a:t>
            </a:r>
            <a:r>
              <a:rPr lang="en-US" sz="1850" dirty="0" err="1">
                <a:solidFill>
                  <a:srgbClr val="272525"/>
                </a:solidFill>
                <a:latin typeface="Source Sans 3" pitchFamily="34" charset="0"/>
                <a:ea typeface="Source Sans 3" pitchFamily="34" charset="-122"/>
                <a:cs typeface="Source Sans 3" pitchFamily="34" charset="-120"/>
              </a:rPr>
              <a:t>operatorsempowering</a:t>
            </a:r>
            <a:r>
              <a:rPr lang="en-US" sz="1850" dirty="0">
                <a:solidFill>
                  <a:srgbClr val="272525"/>
                </a:solidFill>
                <a:latin typeface="Source Sans 3" pitchFamily="34" charset="0"/>
                <a:ea typeface="Source Sans 3" pitchFamily="34" charset="-122"/>
                <a:cs typeface="Source Sans 3" pitchFamily="34" charset="-120"/>
              </a:rPr>
              <a:t> you to write more dynamic and efficient code.</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6260663" cy="351949"/>
          </a:xfrm>
          <a:prstGeom prst="rect">
            <a:avLst/>
          </a:prstGeom>
          <a:noFill/>
          <a:ln/>
        </p:spPr>
        <p:txBody>
          <a:bodyPr wrap="none" lIns="0" tIns="0" rIns="0" bIns="0" rtlCol="0" anchor="t"/>
          <a:lstStyle/>
          <a:p>
            <a:pPr marL="0" indent="0" algn="l">
              <a:lnSpc>
                <a:spcPts val="2750"/>
              </a:lnSpc>
              <a:buNone/>
            </a:pPr>
            <a:r>
              <a:rPr lang="en-US" sz="1200" dirty="0">
                <a:solidFill>
                  <a:srgbClr val="D73AD7"/>
                </a:solidFill>
                <a:ea typeface="Source Serif 4 Semi Bold" pitchFamily="34" charset="-122"/>
                <a:cs typeface="Source Serif 4 Semi Bold" pitchFamily="34" charset="-120"/>
              </a:rPr>
              <a:t>Operators: The Building Blocks of Expressions</a:t>
            </a:r>
            <a:endParaRPr lang="en-US" sz="1200" dirty="0"/>
          </a:p>
        </p:txBody>
      </p:sp>
      <p:sp>
        <p:nvSpPr>
          <p:cNvPr id="3" name="Text 1"/>
          <p:cNvSpPr/>
          <p:nvPr/>
        </p:nvSpPr>
        <p:spPr>
          <a:xfrm>
            <a:off x="418862" y="968097"/>
            <a:ext cx="6750368" cy="382905"/>
          </a:xfrm>
          <a:prstGeom prst="rect">
            <a:avLst/>
          </a:prstGeom>
          <a:noFill/>
          <a:ln/>
        </p:spPr>
        <p:txBody>
          <a:bodyPr wrap="square" lIns="0" tIns="0" rIns="0" bIns="0" rtlCol="0" anchor="t"/>
          <a:lstStyle/>
          <a:p>
            <a:pPr marL="0" indent="0" algn="l">
              <a:lnSpc>
                <a:spcPts val="1500"/>
              </a:lnSpc>
              <a:buNone/>
            </a:pPr>
            <a:r>
              <a:rPr lang="en-US" sz="1200" dirty="0">
                <a:solidFill>
                  <a:srgbClr val="272525"/>
                </a:solidFill>
                <a:ea typeface="Source Sans 3" pitchFamily="34" charset="-122"/>
                <a:cs typeface="Source Sans 3" pitchFamily="34" charset="-120"/>
              </a:rPr>
              <a:t>Operators are special symbols or keywords that perform operations on one or more values (operands). They are fundamental to creating any meaningful expression in JavaScript, allowing you to manipulate data and control program flow.</a:t>
            </a:r>
            <a:endParaRPr lang="en-US" sz="1200" dirty="0"/>
          </a:p>
        </p:txBody>
      </p:sp>
      <p:sp>
        <p:nvSpPr>
          <p:cNvPr id="4" name="Text 2"/>
          <p:cNvSpPr/>
          <p:nvPr/>
        </p:nvSpPr>
        <p:spPr>
          <a:xfrm>
            <a:off x="564832" y="1978267"/>
            <a:ext cx="6750368"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272525"/>
                </a:solidFill>
                <a:ea typeface="Source Sans 3" pitchFamily="34" charset="-122"/>
                <a:cs typeface="Source Sans 3" pitchFamily="34" charset="-120"/>
              </a:rPr>
              <a:t>Arithmetic operators:</a:t>
            </a:r>
            <a:r>
              <a:rPr lang="en-US" sz="1200" dirty="0">
                <a:solidFill>
                  <a:srgbClr val="272525"/>
                </a:solidFill>
                <a:ea typeface="Source Sans 3" pitchFamily="34" charset="-122"/>
                <a:cs typeface="Source Sans 3" pitchFamily="34" charset="-120"/>
              </a:rPr>
              <a:t> Perform mathematical calculations.</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(addition),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(subtraction),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(multiplication),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(division),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(modulus for remainder),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(exponentiation).</a:t>
            </a:r>
            <a:endParaRPr lang="en-US" sz="1200" dirty="0"/>
          </a:p>
        </p:txBody>
      </p:sp>
      <p:sp>
        <p:nvSpPr>
          <p:cNvPr id="5" name="Text 3"/>
          <p:cNvSpPr/>
          <p:nvPr/>
        </p:nvSpPr>
        <p:spPr>
          <a:xfrm>
            <a:off x="568643" y="2724720"/>
            <a:ext cx="6750368"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272525"/>
                </a:solidFill>
                <a:ea typeface="Source Sans 3" pitchFamily="34" charset="-122"/>
                <a:cs typeface="Source Sans 3" pitchFamily="34" charset="-120"/>
              </a:rPr>
              <a:t>Increment/decrement:</a:t>
            </a:r>
            <a:r>
              <a:rPr lang="en-US" sz="1200" dirty="0">
                <a:solidFill>
                  <a:srgbClr val="272525"/>
                </a:solidFill>
                <a:ea typeface="Source Sans 3" pitchFamily="34" charset="-122"/>
                <a:cs typeface="Source Sans 3" pitchFamily="34" charset="-120"/>
              </a:rPr>
              <a:t> Conveniently increase or decrease a variable's value by one.</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(increment),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(decrement).</a:t>
            </a:r>
            <a:endParaRPr lang="en-US" sz="1200" dirty="0"/>
          </a:p>
        </p:txBody>
      </p:sp>
      <p:sp>
        <p:nvSpPr>
          <p:cNvPr id="6" name="Text 4"/>
          <p:cNvSpPr/>
          <p:nvPr/>
        </p:nvSpPr>
        <p:spPr>
          <a:xfrm>
            <a:off x="418862" y="3418141"/>
            <a:ext cx="6750368" cy="589598"/>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272525"/>
                </a:solidFill>
                <a:ea typeface="Source Sans 3" pitchFamily="34" charset="-122"/>
                <a:cs typeface="Source Sans 3" pitchFamily="34" charset="-120"/>
              </a:rPr>
              <a:t>Comparison operators:</a:t>
            </a:r>
            <a:r>
              <a:rPr lang="en-US" sz="1200" dirty="0">
                <a:solidFill>
                  <a:srgbClr val="272525"/>
                </a:solidFill>
                <a:ea typeface="Source Sans 3" pitchFamily="34" charset="-122"/>
                <a:cs typeface="Source Sans 3" pitchFamily="34" charset="-120"/>
              </a:rPr>
              <a:t> Compare two values and return a boolean (</a:t>
            </a:r>
            <a:r>
              <a:rPr lang="en-US" sz="1200" dirty="0">
                <a:solidFill>
                  <a:srgbClr val="272525"/>
                </a:solidFill>
                <a:highlight>
                  <a:srgbClr val="F2F2F2"/>
                </a:highlight>
                <a:ea typeface="Consolas" pitchFamily="34" charset="-122"/>
                <a:cs typeface="Consolas" pitchFamily="34" charset="-120"/>
              </a:rPr>
              <a:t>true</a:t>
            </a:r>
            <a:r>
              <a:rPr lang="en-US" sz="1200" dirty="0">
                <a:solidFill>
                  <a:srgbClr val="272525"/>
                </a:solidFill>
                <a:ea typeface="Source Sans 3" pitchFamily="34" charset="-122"/>
                <a:cs typeface="Source Sans 3" pitchFamily="34" charset="-120"/>
              </a:rPr>
              <a:t> or </a:t>
            </a:r>
            <a:r>
              <a:rPr lang="en-US" sz="1200" dirty="0">
                <a:solidFill>
                  <a:srgbClr val="272525"/>
                </a:solidFill>
                <a:highlight>
                  <a:srgbClr val="F2F2F2"/>
                </a:highlight>
                <a:ea typeface="Consolas" pitchFamily="34" charset="-122"/>
                <a:cs typeface="Consolas" pitchFamily="34" charset="-120"/>
              </a:rPr>
              <a:t>false</a:t>
            </a:r>
            <a:r>
              <a:rPr lang="en-US" sz="1200" dirty="0">
                <a:solidFill>
                  <a:srgbClr val="272525"/>
                </a:solidFill>
                <a:ea typeface="Source Sans 3" pitchFamily="34" charset="-122"/>
                <a:cs typeface="Source Sans 3" pitchFamily="34" charset="-120"/>
              </a:rPr>
              <a:t>).</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(strict equality, checks value and type), </a:t>
            </a:r>
            <a:r>
              <a:rPr lang="en-US" sz="1200" dirty="0">
                <a:solidFill>
                  <a:srgbClr val="272525"/>
                </a:solidFill>
                <a:highlight>
                  <a:srgbClr val="F2F2F2"/>
                </a:highlight>
                <a:ea typeface="Consolas" pitchFamily="34" charset="-122"/>
                <a:cs typeface="Consolas" pitchFamily="34" charset="-120"/>
              </a:rPr>
              <a:t>!==</a:t>
            </a:r>
            <a:r>
              <a:rPr lang="en-US" sz="1200" dirty="0">
                <a:solidFill>
                  <a:srgbClr val="272525"/>
                </a:solidFill>
                <a:ea typeface="Source Sans 3" pitchFamily="34" charset="-122"/>
                <a:cs typeface="Source Sans 3" pitchFamily="34" charset="-120"/>
              </a:rPr>
              <a:t> (strict inequality), </a:t>
            </a:r>
            <a:r>
              <a:rPr lang="en-US" sz="1200" dirty="0">
                <a:solidFill>
                  <a:srgbClr val="272525"/>
                </a:solidFill>
                <a:highlight>
                  <a:srgbClr val="F2F2F2"/>
                </a:highlight>
                <a:ea typeface="Consolas" pitchFamily="34" charset="-122"/>
                <a:cs typeface="Consolas" pitchFamily="34" charset="-120"/>
              </a:rPr>
              <a:t>&gt;</a:t>
            </a:r>
            <a:r>
              <a:rPr lang="en-US" sz="1200" dirty="0">
                <a:solidFill>
                  <a:srgbClr val="272525"/>
                </a:solidFill>
                <a:ea typeface="Source Sans 3" pitchFamily="34" charset="-122"/>
                <a:cs typeface="Source Sans 3" pitchFamily="34" charset="-120"/>
              </a:rPr>
              <a:t> (greater than), </a:t>
            </a:r>
            <a:r>
              <a:rPr lang="en-US" sz="1200" dirty="0">
                <a:solidFill>
                  <a:srgbClr val="272525"/>
                </a:solidFill>
                <a:highlight>
                  <a:srgbClr val="F2F2F2"/>
                </a:highlight>
                <a:ea typeface="Consolas" pitchFamily="34" charset="-122"/>
                <a:cs typeface="Consolas" pitchFamily="34" charset="-120"/>
              </a:rPr>
              <a:t>&lt;</a:t>
            </a:r>
            <a:r>
              <a:rPr lang="en-US" sz="1200" dirty="0">
                <a:solidFill>
                  <a:srgbClr val="272525"/>
                </a:solidFill>
                <a:ea typeface="Source Sans 3" pitchFamily="34" charset="-122"/>
                <a:cs typeface="Source Sans 3" pitchFamily="34" charset="-120"/>
              </a:rPr>
              <a:t> (less than), </a:t>
            </a:r>
            <a:r>
              <a:rPr lang="en-US" sz="1200" dirty="0">
                <a:solidFill>
                  <a:srgbClr val="272525"/>
                </a:solidFill>
                <a:highlight>
                  <a:srgbClr val="F2F2F2"/>
                </a:highlight>
                <a:ea typeface="Consolas" pitchFamily="34" charset="-122"/>
                <a:cs typeface="Consolas" pitchFamily="34" charset="-120"/>
              </a:rPr>
              <a:t>&gt;=</a:t>
            </a:r>
            <a:r>
              <a:rPr lang="en-US" sz="1200" dirty="0">
                <a:solidFill>
                  <a:srgbClr val="272525"/>
                </a:solidFill>
                <a:ea typeface="Source Sans 3" pitchFamily="34" charset="-122"/>
                <a:cs typeface="Source Sans 3" pitchFamily="34" charset="-120"/>
              </a:rPr>
              <a:t> (greater than or equal to), </a:t>
            </a:r>
            <a:r>
              <a:rPr lang="en-US" sz="1200" dirty="0">
                <a:solidFill>
                  <a:srgbClr val="272525"/>
                </a:solidFill>
                <a:highlight>
                  <a:srgbClr val="F2F2F2"/>
                </a:highlight>
                <a:ea typeface="Consolas" pitchFamily="34" charset="-122"/>
                <a:cs typeface="Consolas" pitchFamily="34" charset="-120"/>
              </a:rPr>
              <a:t>&lt;=</a:t>
            </a:r>
            <a:r>
              <a:rPr lang="en-US" sz="1200" dirty="0">
                <a:solidFill>
                  <a:srgbClr val="272525"/>
                </a:solidFill>
                <a:ea typeface="Source Sans 3" pitchFamily="34" charset="-122"/>
                <a:cs typeface="Source Sans 3" pitchFamily="34" charset="-120"/>
              </a:rPr>
              <a:t> (less than or equal to).</a:t>
            </a:r>
            <a:endParaRPr lang="en-US" sz="1200" dirty="0"/>
          </a:p>
        </p:txBody>
      </p:sp>
      <p:pic>
        <p:nvPicPr>
          <p:cNvPr id="7" name="Image 0" descr="preencoded.png"/>
          <p:cNvPicPr>
            <a:picLocks noChangeAspect="1"/>
          </p:cNvPicPr>
          <p:nvPr/>
        </p:nvPicPr>
        <p:blipFill>
          <a:blip r:embed="rId3"/>
          <a:stretch>
            <a:fillRect/>
          </a:stretch>
        </p:blipFill>
        <p:spPr>
          <a:xfrm>
            <a:off x="7468791" y="995005"/>
            <a:ext cx="6750368" cy="6750368"/>
          </a:xfrm>
          <a:prstGeom prst="rect">
            <a:avLst/>
          </a:prstGeom>
        </p:spPr>
      </p:pic>
      <p:sp>
        <p:nvSpPr>
          <p:cNvPr id="10" name="Shape 7"/>
          <p:cNvSpPr/>
          <p:nvPr/>
        </p:nvSpPr>
        <p:spPr>
          <a:xfrm>
            <a:off x="257769" y="4675822"/>
            <a:ext cx="6582847" cy="2859643"/>
          </a:xfrm>
          <a:prstGeom prst="roundRect">
            <a:avLst>
              <a:gd name="adj" fmla="val 628"/>
            </a:avLst>
          </a:prstGeom>
          <a:solidFill>
            <a:srgbClr val="F2F2F2"/>
          </a:solidFill>
          <a:ln/>
        </p:spPr>
        <p:txBody>
          <a:bodyPr/>
          <a:lstStyle/>
          <a:p>
            <a:endParaRPr lang="en-US" dirty="0"/>
          </a:p>
        </p:txBody>
      </p:sp>
      <p:sp>
        <p:nvSpPr>
          <p:cNvPr id="11" name="Text 8"/>
          <p:cNvSpPr/>
          <p:nvPr/>
        </p:nvSpPr>
        <p:spPr>
          <a:xfrm>
            <a:off x="825699" y="5158657"/>
            <a:ext cx="6343531" cy="2680335"/>
          </a:xfrm>
          <a:prstGeom prst="rect">
            <a:avLst/>
          </a:prstGeom>
          <a:noFill/>
          <a:ln/>
        </p:spPr>
        <p:txBody>
          <a:bodyPr wrap="square" lIns="0" tIns="0" rIns="0" bIns="0" rtlCol="0" anchor="t"/>
          <a:lstStyle/>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x = 10;</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y = 5;</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 Arithmetic</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sum = x + y; // 15</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product = x * y; // 50</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 Incrementx++; // x is now 11</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 Comparison</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a:t>
            </a:r>
            <a:r>
              <a:rPr lang="en-US" sz="1200" dirty="0" err="1">
                <a:solidFill>
                  <a:srgbClr val="272525"/>
                </a:solidFill>
                <a:highlight>
                  <a:srgbClr val="F2F2F2"/>
                </a:highlight>
                <a:ea typeface="Consolas" pitchFamily="34" charset="-122"/>
                <a:cs typeface="Consolas" pitchFamily="34" charset="-120"/>
              </a:rPr>
              <a:t>isEqual</a:t>
            </a:r>
            <a:r>
              <a:rPr lang="en-US" sz="1200" dirty="0">
                <a:solidFill>
                  <a:srgbClr val="272525"/>
                </a:solidFill>
                <a:highlight>
                  <a:srgbClr val="F2F2F2"/>
                </a:highlight>
                <a:ea typeface="Consolas" pitchFamily="34" charset="-122"/>
                <a:cs typeface="Consolas" pitchFamily="34" charset="-120"/>
              </a:rPr>
              <a:t> = (x === 11); // true</a:t>
            </a:r>
          </a:p>
          <a:p>
            <a:pPr marL="0" indent="0" algn="l">
              <a:lnSpc>
                <a:spcPts val="1500"/>
              </a:lnSpc>
              <a:buNone/>
            </a:pPr>
            <a:r>
              <a:rPr lang="en-US" sz="1200" dirty="0">
                <a:solidFill>
                  <a:srgbClr val="272525"/>
                </a:solidFill>
                <a:highlight>
                  <a:srgbClr val="F2F2F2"/>
                </a:highlight>
                <a:ea typeface="Consolas" pitchFamily="34" charset="-122"/>
                <a:cs typeface="Consolas" pitchFamily="34" charset="-120"/>
              </a:rPr>
              <a:t>let isGreater = (y &gt; x); // false</a:t>
            </a:r>
            <a:endParaRPr lang="en-US" sz="1200" dirty="0"/>
          </a:p>
        </p:txBody>
      </p:sp>
      <p:sp>
        <p:nvSpPr>
          <p:cNvPr id="12" name="Text 9"/>
          <p:cNvSpPr/>
          <p:nvPr/>
        </p:nvSpPr>
        <p:spPr>
          <a:xfrm>
            <a:off x="7648218" y="11200090"/>
            <a:ext cx="6570940" cy="191453"/>
          </a:xfrm>
          <a:prstGeom prst="rect">
            <a:avLst/>
          </a:prstGeom>
          <a:noFill/>
          <a:ln/>
        </p:spPr>
        <p:txBody>
          <a:bodyPr wrap="none" lIns="0" tIns="0" rIns="0" bIns="0" rtlCol="0" anchor="t"/>
          <a:lstStyle/>
          <a:p>
            <a:pPr marL="0" indent="0" algn="l">
              <a:lnSpc>
                <a:spcPts val="1500"/>
              </a:lnSpc>
              <a:buNone/>
            </a:pPr>
            <a:r>
              <a:rPr lang="en-US" sz="1200" dirty="0">
                <a:solidFill>
                  <a:srgbClr val="272525"/>
                </a:solidFill>
                <a:ea typeface="Source Sans 3" pitchFamily="34" charset="-122"/>
                <a:cs typeface="Source Sans 3" pitchFamily="34" charset="-120"/>
              </a:rPr>
              <a:t>Understanding operators is crucial for writing logical and effective JavaScript code.</a:t>
            </a:r>
            <a:endParaRPr lang="en-US" sz="1200" dirty="0"/>
          </a:p>
        </p:txBody>
      </p:sp>
      <p:sp>
        <p:nvSpPr>
          <p:cNvPr id="14" name="Text 5"/>
          <p:cNvSpPr/>
          <p:nvPr/>
        </p:nvSpPr>
        <p:spPr>
          <a:xfrm>
            <a:off x="897851" y="4274462"/>
            <a:ext cx="6570940" cy="191453"/>
          </a:xfrm>
          <a:prstGeom prst="rect">
            <a:avLst/>
          </a:prstGeom>
          <a:noFill/>
          <a:ln/>
        </p:spPr>
        <p:txBody>
          <a:bodyPr wrap="none" lIns="0" tIns="0" rIns="0" bIns="0" rtlCol="0" anchor="t"/>
          <a:lstStyle/>
          <a:p>
            <a:pPr marL="0" indent="0" algn="l">
              <a:lnSpc>
                <a:spcPts val="1500"/>
              </a:lnSpc>
              <a:buNone/>
            </a:pPr>
            <a:r>
              <a:rPr lang="en-US" sz="1200" dirty="0">
                <a:solidFill>
                  <a:srgbClr val="D75BE2"/>
                </a:solidFill>
                <a:ea typeface="Source Sans 3" pitchFamily="34" charset="-122"/>
                <a:cs typeface="Source Sans 3" pitchFamily="34" charset="-120"/>
              </a:rPr>
              <a:t>Example: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1324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Arrays and Loops: Mastering Data and Repetition</a:t>
            </a:r>
            <a:endParaRPr lang="en-US" sz="4400" dirty="0"/>
          </a:p>
        </p:txBody>
      </p:sp>
      <p:sp>
        <p:nvSpPr>
          <p:cNvPr id="4" name="Text 1"/>
          <p:cNvSpPr/>
          <p:nvPr/>
        </p:nvSpPr>
        <p:spPr>
          <a:xfrm>
            <a:off x="837724" y="458426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Unlock the power of efficient data handling and automated repetition in JavaScript. This presentation explores the fundamental concepts of Arrays and Loops, demonstrating how they work together to build dynamic and robust applications.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898327"/>
            <a:ext cx="12627293"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Why Arrays? Handling Many Values Efficiently</a:t>
            </a:r>
            <a:endParaRPr lang="en-US" sz="4400" dirty="0"/>
          </a:p>
        </p:txBody>
      </p:sp>
      <p:sp>
        <p:nvSpPr>
          <p:cNvPr id="3" name="Text 1"/>
          <p:cNvSpPr/>
          <p:nvPr/>
        </p:nvSpPr>
        <p:spPr>
          <a:xfrm>
            <a:off x="837724" y="2176701"/>
            <a:ext cx="7539395"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Arrays serve as versatile containers, allowing you to store multiple values under a single variable name. Each value is accessed via an index, with the first element always at index 0. This efficient organization is crucial for managing collections of related data.</a:t>
            </a:r>
            <a:endParaRPr lang="en-US" sz="1850" dirty="0"/>
          </a:p>
        </p:txBody>
      </p:sp>
      <p:sp>
        <p:nvSpPr>
          <p:cNvPr id="4" name="Text 2"/>
          <p:cNvSpPr/>
          <p:nvPr/>
        </p:nvSpPr>
        <p:spPr>
          <a:xfrm>
            <a:off x="837724" y="3924181"/>
            <a:ext cx="7539395" cy="155495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For example, </a:t>
            </a:r>
            <a:r>
              <a:rPr lang="en-US" sz="1850" dirty="0">
                <a:solidFill>
                  <a:srgbClr val="272525"/>
                </a:solidFill>
                <a:highlight>
                  <a:srgbClr val="F2F2F2"/>
                </a:highlight>
                <a:latin typeface="Consolas" pitchFamily="34" charset="0"/>
                <a:ea typeface="Consolas" pitchFamily="34" charset="-122"/>
                <a:cs typeface="Consolas" pitchFamily="34" charset="-120"/>
              </a:rPr>
              <a:t>const cars = ["Saab", "Volvo", "BMW"];</a:t>
            </a:r>
            <a:r>
              <a:rPr lang="en-US" sz="1850" dirty="0">
                <a:solidFill>
                  <a:srgbClr val="272525"/>
                </a:solidFill>
                <a:latin typeface="Source Sans 3" pitchFamily="34" charset="0"/>
                <a:ea typeface="Source Sans 3" pitchFamily="34" charset="-122"/>
                <a:cs typeface="Source Sans 3" pitchFamily="34" charset="-120"/>
              </a:rPr>
              <a:t> neatly groups three car names. Arrays are incredibly flexible, capable of holding diverse data types like strings, numbers, objects, and even other arrays, making them a cornerstone of JavaScript programming.</a:t>
            </a:r>
            <a:endParaRPr lang="en-US" sz="1850" dirty="0"/>
          </a:p>
        </p:txBody>
      </p:sp>
      <p:pic>
        <p:nvPicPr>
          <p:cNvPr id="5" name="Image 0" descr="preencoded.png"/>
          <p:cNvPicPr>
            <a:picLocks noChangeAspect="1"/>
          </p:cNvPicPr>
          <p:nvPr/>
        </p:nvPicPr>
        <p:blipFill>
          <a:blip r:embed="rId3"/>
          <a:stretch>
            <a:fillRect/>
          </a:stretch>
        </p:blipFill>
        <p:spPr>
          <a:xfrm>
            <a:off x="8968621" y="2230517"/>
            <a:ext cx="4831556" cy="48315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8078" y="642818"/>
            <a:ext cx="9495592" cy="687348"/>
          </a:xfrm>
          <a:prstGeom prst="rect">
            <a:avLst/>
          </a:prstGeom>
          <a:noFill/>
          <a:ln/>
        </p:spPr>
        <p:txBody>
          <a:bodyPr wrap="none" lIns="0" tIns="0" rIns="0" bIns="0" rtlCol="0" anchor="t"/>
          <a:lstStyle/>
          <a:p>
            <a:pPr marL="0" indent="0" algn="l">
              <a:lnSpc>
                <a:spcPts val="5400"/>
              </a:lnSpc>
              <a:buNone/>
            </a:pPr>
            <a:r>
              <a:rPr lang="en-US" sz="4300" dirty="0">
                <a:solidFill>
                  <a:srgbClr val="D73AD7"/>
                </a:solidFill>
                <a:latin typeface="Source Serif 4 Semi Bold" pitchFamily="34" charset="0"/>
                <a:ea typeface="Source Serif 4 Semi Bold" pitchFamily="34" charset="-122"/>
                <a:cs typeface="Source Serif 4 Semi Bold" pitchFamily="34" charset="-120"/>
              </a:rPr>
              <a:t>Loops: Automate Repetition in Code</a:t>
            </a:r>
            <a:endParaRPr lang="en-US" sz="4300" dirty="0"/>
          </a:p>
        </p:txBody>
      </p:sp>
      <p:sp>
        <p:nvSpPr>
          <p:cNvPr id="3" name="Text 1"/>
          <p:cNvSpPr/>
          <p:nvPr/>
        </p:nvSpPr>
        <p:spPr>
          <a:xfrm>
            <a:off x="818078" y="1890951"/>
            <a:ext cx="6890147" cy="1495425"/>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Source Sans 3" pitchFamily="34" charset="0"/>
                <a:ea typeface="Source Sans 3" pitchFamily="34" charset="-122"/>
                <a:cs typeface="Source Sans 3" pitchFamily="34" charset="-120"/>
              </a:rPr>
              <a:t>Loops are control flow statements designed to execute a block of code multiple times. They are indispensable for tasks that involve iterating over collections of data, such as processing each item in an array or repeating an action a specified number of times.</a:t>
            </a:r>
            <a:endParaRPr lang="en-US" sz="1800" dirty="0"/>
          </a:p>
        </p:txBody>
      </p:sp>
      <p:sp>
        <p:nvSpPr>
          <p:cNvPr id="4" name="Text 2"/>
          <p:cNvSpPr/>
          <p:nvPr/>
        </p:nvSpPr>
        <p:spPr>
          <a:xfrm>
            <a:off x="818078" y="3596640"/>
            <a:ext cx="6890147" cy="1899761"/>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Source Sans 3" pitchFamily="34" charset="0"/>
                <a:ea typeface="Source Sans 3" pitchFamily="34" charset="-122"/>
                <a:cs typeface="Source Sans 3" pitchFamily="34" charset="-120"/>
              </a:rPr>
              <a:t>Two common types include the traditional </a:t>
            </a:r>
            <a:r>
              <a:rPr lang="en-US" sz="1800" dirty="0">
                <a:solidFill>
                  <a:srgbClr val="272525"/>
                </a:solidFill>
                <a:highlight>
                  <a:srgbClr val="F2F2F2"/>
                </a:highlight>
                <a:latin typeface="Consolas" pitchFamily="34" charset="0"/>
                <a:ea typeface="Consolas" pitchFamily="34" charset="-122"/>
                <a:cs typeface="Consolas" pitchFamily="34" charset="-120"/>
              </a:rPr>
              <a:t>for</a:t>
            </a:r>
            <a:r>
              <a:rPr lang="en-US" sz="1800" dirty="0">
                <a:solidFill>
                  <a:srgbClr val="272525"/>
                </a:solidFill>
                <a:latin typeface="Source Sans 3" pitchFamily="34" charset="0"/>
                <a:ea typeface="Source Sans 3" pitchFamily="34" charset="-122"/>
                <a:cs typeface="Source Sans 3" pitchFamily="34" charset="-120"/>
              </a:rPr>
              <a:t> loop, offering precise control over iteration, and the more modern </a:t>
            </a:r>
            <a:r>
              <a:rPr lang="en-US" sz="1800" dirty="0">
                <a:solidFill>
                  <a:srgbClr val="272525"/>
                </a:solidFill>
                <a:highlight>
                  <a:srgbClr val="F2F2F2"/>
                </a:highlight>
                <a:latin typeface="Consolas" pitchFamily="34" charset="0"/>
                <a:ea typeface="Consolas" pitchFamily="34" charset="-122"/>
                <a:cs typeface="Consolas" pitchFamily="34" charset="-120"/>
              </a:rPr>
              <a:t>for...of</a:t>
            </a:r>
            <a:r>
              <a:rPr lang="en-US" sz="1800" dirty="0">
                <a:solidFill>
                  <a:srgbClr val="272525"/>
                </a:solidFill>
                <a:latin typeface="Source Sans 3" pitchFamily="34" charset="0"/>
                <a:ea typeface="Source Sans 3" pitchFamily="34" charset="-122"/>
                <a:cs typeface="Source Sans 3" pitchFamily="34" charset="-120"/>
              </a:rPr>
              <a:t> loop (ES6+), which simplifies iteration over iterable objects like arrays. Whether counting selected options in a list or printing every element, loops streamline your code and enhance efficiency.</a:t>
            </a:r>
            <a:endParaRPr lang="en-US" sz="1800" dirty="0"/>
          </a:p>
        </p:txBody>
      </p:sp>
      <p:pic>
        <p:nvPicPr>
          <p:cNvPr id="5" name="Image 0" descr="preencoded.png"/>
          <p:cNvPicPr>
            <a:picLocks noChangeAspect="1"/>
          </p:cNvPicPr>
          <p:nvPr/>
        </p:nvPicPr>
        <p:blipFill>
          <a:blip r:embed="rId3"/>
          <a:stretch>
            <a:fillRect/>
          </a:stretch>
        </p:blipFill>
        <p:spPr>
          <a:xfrm>
            <a:off x="8286155" y="1943576"/>
            <a:ext cx="5533668" cy="55336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70811"/>
            <a:ext cx="12516922"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Combining Arrays &amp; Loops: Practical Example</a:t>
            </a:r>
            <a:endParaRPr lang="en-US" sz="4400" dirty="0"/>
          </a:p>
        </p:txBody>
      </p:sp>
      <p:sp>
        <p:nvSpPr>
          <p:cNvPr id="3" name="Text 1"/>
          <p:cNvSpPr/>
          <p:nvPr/>
        </p:nvSpPr>
        <p:spPr>
          <a:xfrm>
            <a:off x="837724" y="195357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One of the most powerful applications of loops is their ability to interact with arrays, allowing for batch processing, transformation, and analysis of data. Let's look at a simple example: adding the word " rock" to each animal name in an array.</a:t>
            </a:r>
            <a:endParaRPr lang="en-US" sz="1850" dirty="0"/>
          </a:p>
        </p:txBody>
      </p:sp>
      <p:sp>
        <p:nvSpPr>
          <p:cNvPr id="4" name="Shape 2"/>
          <p:cNvSpPr/>
          <p:nvPr/>
        </p:nvSpPr>
        <p:spPr>
          <a:xfrm>
            <a:off x="837724" y="2988826"/>
            <a:ext cx="4158734" cy="3434715"/>
          </a:xfrm>
          <a:prstGeom prst="roundRect">
            <a:avLst>
              <a:gd name="adj" fmla="val 2927"/>
            </a:avLst>
          </a:prstGeom>
          <a:solidFill>
            <a:srgbClr val="FFFFFF">
              <a:alpha val="95000"/>
            </a:srgbClr>
          </a:solidFill>
          <a:ln w="30480">
            <a:solidFill>
              <a:srgbClr val="DABADD"/>
            </a:solidFill>
            <a:prstDash val="solid"/>
          </a:ln>
        </p:spPr>
      </p:sp>
      <p:pic>
        <p:nvPicPr>
          <p:cNvPr id="5" name="Image 0" descr="preencoded.png"/>
          <p:cNvPicPr>
            <a:picLocks noChangeAspect="1"/>
          </p:cNvPicPr>
          <p:nvPr/>
        </p:nvPicPr>
        <p:blipFill>
          <a:blip r:embed="rId3"/>
          <a:stretch>
            <a:fillRect/>
          </a:stretch>
        </p:blipFill>
        <p:spPr>
          <a:xfrm>
            <a:off x="837724" y="2988826"/>
            <a:ext cx="121920" cy="3434715"/>
          </a:xfrm>
          <a:prstGeom prst="rect">
            <a:avLst/>
          </a:prstGeom>
        </p:spPr>
      </p:pic>
      <p:sp>
        <p:nvSpPr>
          <p:cNvPr id="6" name="Text 3"/>
          <p:cNvSpPr/>
          <p:nvPr/>
        </p:nvSpPr>
        <p:spPr>
          <a:xfrm>
            <a:off x="1229439" y="325862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Initial Array</a:t>
            </a:r>
            <a:endParaRPr lang="en-US" sz="2200" dirty="0"/>
          </a:p>
        </p:txBody>
      </p:sp>
      <p:sp>
        <p:nvSpPr>
          <p:cNvPr id="7" name="Shape 4"/>
          <p:cNvSpPr/>
          <p:nvPr/>
        </p:nvSpPr>
        <p:spPr>
          <a:xfrm>
            <a:off x="1229439" y="3879771"/>
            <a:ext cx="3497223" cy="1124903"/>
          </a:xfrm>
          <a:prstGeom prst="roundRect">
            <a:avLst>
              <a:gd name="adj" fmla="val 8938"/>
            </a:avLst>
          </a:prstGeom>
          <a:solidFill>
            <a:srgbClr val="F2F2F2"/>
          </a:solidFill>
          <a:ln/>
        </p:spPr>
      </p:sp>
      <p:sp>
        <p:nvSpPr>
          <p:cNvPr id="8" name="Shape 5"/>
          <p:cNvSpPr/>
          <p:nvPr/>
        </p:nvSpPr>
        <p:spPr>
          <a:xfrm>
            <a:off x="1217533" y="3879771"/>
            <a:ext cx="3521035" cy="1124903"/>
          </a:xfrm>
          <a:prstGeom prst="roundRect">
            <a:avLst>
              <a:gd name="adj" fmla="val 3192"/>
            </a:avLst>
          </a:prstGeom>
          <a:solidFill>
            <a:srgbClr val="F2F2F2"/>
          </a:solidFill>
          <a:ln/>
        </p:spPr>
      </p:sp>
      <p:sp>
        <p:nvSpPr>
          <p:cNvPr id="9" name="Text 6"/>
          <p:cNvSpPr/>
          <p:nvPr/>
        </p:nvSpPr>
        <p:spPr>
          <a:xfrm>
            <a:off x="1456849" y="4059198"/>
            <a:ext cx="3042404"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const animals = ["cat", "dog", "bird"];</a:t>
            </a:r>
            <a:endParaRPr lang="en-US" sz="1850" dirty="0"/>
          </a:p>
        </p:txBody>
      </p:sp>
      <p:sp>
        <p:nvSpPr>
          <p:cNvPr id="10" name="Shape 7"/>
          <p:cNvSpPr/>
          <p:nvPr/>
        </p:nvSpPr>
        <p:spPr>
          <a:xfrm>
            <a:off x="5235773" y="2988826"/>
            <a:ext cx="4158734" cy="3434715"/>
          </a:xfrm>
          <a:prstGeom prst="roundRect">
            <a:avLst>
              <a:gd name="adj" fmla="val 2927"/>
            </a:avLst>
          </a:prstGeom>
          <a:solidFill>
            <a:srgbClr val="FFFFFF">
              <a:alpha val="95000"/>
            </a:srgbClr>
          </a:solidFill>
          <a:ln w="30480">
            <a:solidFill>
              <a:srgbClr val="DABADD"/>
            </a:solidFill>
            <a:prstDash val="solid"/>
          </a:ln>
        </p:spPr>
      </p:sp>
      <p:pic>
        <p:nvPicPr>
          <p:cNvPr id="11" name="Image 1" descr="preencoded.png"/>
          <p:cNvPicPr>
            <a:picLocks noChangeAspect="1"/>
          </p:cNvPicPr>
          <p:nvPr/>
        </p:nvPicPr>
        <p:blipFill>
          <a:blip r:embed="rId3"/>
          <a:stretch>
            <a:fillRect/>
          </a:stretch>
        </p:blipFill>
        <p:spPr>
          <a:xfrm>
            <a:off x="5235773" y="2988826"/>
            <a:ext cx="121920" cy="3434715"/>
          </a:xfrm>
          <a:prstGeom prst="rect">
            <a:avLst/>
          </a:prstGeom>
        </p:spPr>
      </p:pic>
      <p:sp>
        <p:nvSpPr>
          <p:cNvPr id="12" name="Text 8"/>
          <p:cNvSpPr/>
          <p:nvPr/>
        </p:nvSpPr>
        <p:spPr>
          <a:xfrm>
            <a:off x="5627489" y="325862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Using a `for` loop</a:t>
            </a:r>
            <a:endParaRPr lang="en-US" sz="2200" dirty="0"/>
          </a:p>
        </p:txBody>
      </p:sp>
      <p:sp>
        <p:nvSpPr>
          <p:cNvPr id="13" name="Shape 9"/>
          <p:cNvSpPr/>
          <p:nvPr/>
        </p:nvSpPr>
        <p:spPr>
          <a:xfrm>
            <a:off x="5627489" y="3879771"/>
            <a:ext cx="3497223" cy="2273975"/>
          </a:xfrm>
          <a:prstGeom prst="roundRect">
            <a:avLst>
              <a:gd name="adj" fmla="val 4421"/>
            </a:avLst>
          </a:prstGeom>
          <a:solidFill>
            <a:srgbClr val="F2F2F2"/>
          </a:solidFill>
          <a:ln/>
        </p:spPr>
      </p:sp>
      <p:sp>
        <p:nvSpPr>
          <p:cNvPr id="14" name="Shape 10"/>
          <p:cNvSpPr/>
          <p:nvPr/>
        </p:nvSpPr>
        <p:spPr>
          <a:xfrm>
            <a:off x="5615583" y="3879771"/>
            <a:ext cx="3521035" cy="2273975"/>
          </a:xfrm>
          <a:prstGeom prst="roundRect">
            <a:avLst>
              <a:gd name="adj" fmla="val 1579"/>
            </a:avLst>
          </a:prstGeom>
          <a:solidFill>
            <a:srgbClr val="F2F2F2"/>
          </a:solidFill>
          <a:ln/>
        </p:spPr>
      </p:sp>
      <p:sp>
        <p:nvSpPr>
          <p:cNvPr id="15" name="Text 11"/>
          <p:cNvSpPr/>
          <p:nvPr/>
        </p:nvSpPr>
        <p:spPr>
          <a:xfrm>
            <a:off x="5854898" y="4059198"/>
            <a:ext cx="3042404"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for (let i = 0; i &lt; animals.length; i++) {  animals[i] = animals[i] + " rock";}</a:t>
            </a:r>
            <a:endParaRPr lang="en-US" sz="1850" dirty="0"/>
          </a:p>
        </p:txBody>
      </p:sp>
      <p:sp>
        <p:nvSpPr>
          <p:cNvPr id="16" name="Shape 12"/>
          <p:cNvSpPr/>
          <p:nvPr/>
        </p:nvSpPr>
        <p:spPr>
          <a:xfrm>
            <a:off x="9633823" y="2988826"/>
            <a:ext cx="4158853" cy="3434715"/>
          </a:xfrm>
          <a:prstGeom prst="roundRect">
            <a:avLst>
              <a:gd name="adj" fmla="val 2927"/>
            </a:avLst>
          </a:prstGeom>
          <a:solidFill>
            <a:srgbClr val="FFFFFF">
              <a:alpha val="95000"/>
            </a:srgbClr>
          </a:solidFill>
          <a:ln w="30480">
            <a:solidFill>
              <a:srgbClr val="DABADD"/>
            </a:solidFill>
            <a:prstDash val="solid"/>
          </a:ln>
        </p:spPr>
      </p:sp>
      <p:pic>
        <p:nvPicPr>
          <p:cNvPr id="17" name="Image 2" descr="preencoded.png"/>
          <p:cNvPicPr>
            <a:picLocks noChangeAspect="1"/>
          </p:cNvPicPr>
          <p:nvPr/>
        </p:nvPicPr>
        <p:blipFill>
          <a:blip r:embed="rId3"/>
          <a:stretch>
            <a:fillRect/>
          </a:stretch>
        </p:blipFill>
        <p:spPr>
          <a:xfrm>
            <a:off x="9633823" y="2988826"/>
            <a:ext cx="121920" cy="3434715"/>
          </a:xfrm>
          <a:prstGeom prst="rect">
            <a:avLst/>
          </a:prstGeom>
        </p:spPr>
      </p:pic>
      <p:sp>
        <p:nvSpPr>
          <p:cNvPr id="18" name="Text 13"/>
          <p:cNvSpPr/>
          <p:nvPr/>
        </p:nvSpPr>
        <p:spPr>
          <a:xfrm>
            <a:off x="10025539" y="325862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Resulting Array</a:t>
            </a:r>
            <a:endParaRPr lang="en-US" sz="2200" dirty="0"/>
          </a:p>
        </p:txBody>
      </p:sp>
      <p:sp>
        <p:nvSpPr>
          <p:cNvPr id="19" name="Shape 14"/>
          <p:cNvSpPr/>
          <p:nvPr/>
        </p:nvSpPr>
        <p:spPr>
          <a:xfrm>
            <a:off x="10025539" y="3879771"/>
            <a:ext cx="3497342" cy="1124903"/>
          </a:xfrm>
          <a:prstGeom prst="roundRect">
            <a:avLst>
              <a:gd name="adj" fmla="val 8938"/>
            </a:avLst>
          </a:prstGeom>
          <a:solidFill>
            <a:srgbClr val="F2F2F2"/>
          </a:solidFill>
          <a:ln/>
        </p:spPr>
      </p:sp>
      <p:sp>
        <p:nvSpPr>
          <p:cNvPr id="20" name="Shape 15"/>
          <p:cNvSpPr/>
          <p:nvPr/>
        </p:nvSpPr>
        <p:spPr>
          <a:xfrm>
            <a:off x="10013633" y="3879771"/>
            <a:ext cx="3521154" cy="1124903"/>
          </a:xfrm>
          <a:prstGeom prst="roundRect">
            <a:avLst>
              <a:gd name="adj" fmla="val 3192"/>
            </a:avLst>
          </a:prstGeom>
          <a:solidFill>
            <a:srgbClr val="F2F2F2"/>
          </a:solidFill>
          <a:ln/>
        </p:spPr>
      </p:sp>
      <p:sp>
        <p:nvSpPr>
          <p:cNvPr id="21" name="Text 16"/>
          <p:cNvSpPr/>
          <p:nvPr/>
        </p:nvSpPr>
        <p:spPr>
          <a:xfrm>
            <a:off x="10252948" y="4059198"/>
            <a:ext cx="3042523"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highlight>
                  <a:srgbClr val="F2F2F2"/>
                </a:highlight>
                <a:latin typeface="Consolas" pitchFamily="34" charset="0"/>
                <a:ea typeface="Consolas" pitchFamily="34" charset="-122"/>
                <a:cs typeface="Consolas" pitchFamily="34" charset="-120"/>
              </a:rPr>
              <a:t>["cat rock", "dog rock", "bird rock"]</a:t>
            </a:r>
            <a:endParaRPr lang="en-US" sz="1850" dirty="0"/>
          </a:p>
        </p:txBody>
      </p:sp>
      <p:sp>
        <p:nvSpPr>
          <p:cNvPr id="22" name="Text 17"/>
          <p:cNvSpPr/>
          <p:nvPr/>
        </p:nvSpPr>
        <p:spPr>
          <a:xfrm>
            <a:off x="837724" y="669274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demonstrates how loops enable dynamic modification and processing of array elements, a core skill for any JavaScript developer.</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09224"/>
            <a:ext cx="7468553" cy="3520083"/>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Understanding the JavaScript DOM: Representation, Properties, Structure &amp; Types</a:t>
            </a:r>
            <a:endParaRPr lang="en-US" sz="4400" dirty="0"/>
          </a:p>
        </p:txBody>
      </p:sp>
      <p:sp>
        <p:nvSpPr>
          <p:cNvPr id="4" name="Text 1"/>
          <p:cNvSpPr/>
          <p:nvPr/>
        </p:nvSpPr>
        <p:spPr>
          <a:xfrm>
            <a:off x="837724" y="5288280"/>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presentation will demystify the JavaScript Document Object Model (DOM), explaining its core concepts, how it represents web documents, and how developers interact with it to create dynamic and interactive web experiences.</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27695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What is the DOM?</a:t>
            </a:r>
            <a:endParaRPr lang="en-US" sz="4400" dirty="0"/>
          </a:p>
        </p:txBody>
      </p:sp>
      <p:sp>
        <p:nvSpPr>
          <p:cNvPr id="3" name="Shape 1"/>
          <p:cNvSpPr/>
          <p:nvPr/>
        </p:nvSpPr>
        <p:spPr>
          <a:xfrm>
            <a:off x="837724" y="3459718"/>
            <a:ext cx="538520" cy="538520"/>
          </a:xfrm>
          <a:prstGeom prst="roundRect">
            <a:avLst>
              <a:gd name="adj" fmla="val 18670"/>
            </a:avLst>
          </a:prstGeom>
          <a:solidFill>
            <a:srgbClr val="F4D4F7"/>
          </a:solidFill>
          <a:ln w="7620">
            <a:solidFill>
              <a:srgbClr val="DABADD"/>
            </a:solidFill>
            <a:prstDash val="solid"/>
          </a:ln>
        </p:spPr>
      </p:sp>
      <p:pic>
        <p:nvPicPr>
          <p:cNvPr id="4" name="Image 0" descr="preencoded.png"/>
          <p:cNvPicPr>
            <a:picLocks noChangeAspect="1"/>
          </p:cNvPicPr>
          <p:nvPr/>
        </p:nvPicPr>
        <p:blipFill>
          <a:blip r:embed="rId3"/>
          <a:stretch>
            <a:fillRect/>
          </a:stretch>
        </p:blipFill>
        <p:spPr>
          <a:xfrm>
            <a:off x="937974" y="3517702"/>
            <a:ext cx="337899" cy="422434"/>
          </a:xfrm>
          <a:prstGeom prst="rect">
            <a:avLst/>
          </a:prstGeom>
        </p:spPr>
      </p:pic>
      <p:sp>
        <p:nvSpPr>
          <p:cNvPr id="5" name="Text 2"/>
          <p:cNvSpPr/>
          <p:nvPr/>
        </p:nvSpPr>
        <p:spPr>
          <a:xfrm>
            <a:off x="1615559" y="3541990"/>
            <a:ext cx="3206472"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Programming Interface</a:t>
            </a:r>
            <a:endParaRPr lang="en-US" sz="2200" dirty="0"/>
          </a:p>
        </p:txBody>
      </p:sp>
      <p:sp>
        <p:nvSpPr>
          <p:cNvPr id="6" name="Text 3"/>
          <p:cNvSpPr/>
          <p:nvPr/>
        </p:nvSpPr>
        <p:spPr>
          <a:xfrm>
            <a:off x="1615559" y="4037528"/>
            <a:ext cx="3341013"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Document Object Model (DOM) acts as a cross-platform, language-independent programming interface for web documents.</a:t>
            </a:r>
            <a:endParaRPr lang="en-US" sz="1850" dirty="0"/>
          </a:p>
        </p:txBody>
      </p:sp>
      <p:sp>
        <p:nvSpPr>
          <p:cNvPr id="7" name="Shape 4"/>
          <p:cNvSpPr/>
          <p:nvPr/>
        </p:nvSpPr>
        <p:spPr>
          <a:xfrm>
            <a:off x="5255776" y="3459718"/>
            <a:ext cx="538520" cy="538520"/>
          </a:xfrm>
          <a:prstGeom prst="roundRect">
            <a:avLst>
              <a:gd name="adj" fmla="val 18670"/>
            </a:avLst>
          </a:prstGeom>
          <a:solidFill>
            <a:srgbClr val="F4D4F7"/>
          </a:solidFill>
          <a:ln w="7620">
            <a:solidFill>
              <a:srgbClr val="DABADD"/>
            </a:solidFill>
            <a:prstDash val="solid"/>
          </a:ln>
        </p:spPr>
      </p:sp>
      <p:pic>
        <p:nvPicPr>
          <p:cNvPr id="8" name="Image 1" descr="preencoded.png"/>
          <p:cNvPicPr>
            <a:picLocks noChangeAspect="1"/>
          </p:cNvPicPr>
          <p:nvPr/>
        </p:nvPicPr>
        <p:blipFill>
          <a:blip r:embed="rId4"/>
          <a:stretch>
            <a:fillRect/>
          </a:stretch>
        </p:blipFill>
        <p:spPr>
          <a:xfrm>
            <a:off x="5356027" y="3517702"/>
            <a:ext cx="337899" cy="422434"/>
          </a:xfrm>
          <a:prstGeom prst="rect">
            <a:avLst/>
          </a:prstGeom>
        </p:spPr>
      </p:pic>
      <p:sp>
        <p:nvSpPr>
          <p:cNvPr id="9" name="Text 5"/>
          <p:cNvSpPr/>
          <p:nvPr/>
        </p:nvSpPr>
        <p:spPr>
          <a:xfrm>
            <a:off x="6033611" y="354199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Tree of Objects</a:t>
            </a:r>
            <a:endParaRPr lang="en-US" sz="2200" dirty="0"/>
          </a:p>
        </p:txBody>
      </p:sp>
      <p:sp>
        <p:nvSpPr>
          <p:cNvPr id="10" name="Text 6"/>
          <p:cNvSpPr/>
          <p:nvPr/>
        </p:nvSpPr>
        <p:spPr>
          <a:xfrm>
            <a:off x="6033611" y="4037528"/>
            <a:ext cx="334101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It represents the HTML page as a logical tree of objects (nodes), allowing JavaScript to access and manipulate its content.</a:t>
            </a:r>
            <a:endParaRPr lang="en-US" sz="1850" dirty="0"/>
          </a:p>
        </p:txBody>
      </p:sp>
      <p:sp>
        <p:nvSpPr>
          <p:cNvPr id="11" name="Shape 7"/>
          <p:cNvSpPr/>
          <p:nvPr/>
        </p:nvSpPr>
        <p:spPr>
          <a:xfrm>
            <a:off x="9673828" y="3459718"/>
            <a:ext cx="538520" cy="538520"/>
          </a:xfrm>
          <a:prstGeom prst="roundRect">
            <a:avLst>
              <a:gd name="adj" fmla="val 18670"/>
            </a:avLst>
          </a:prstGeom>
          <a:solidFill>
            <a:srgbClr val="F4D4F7"/>
          </a:solidFill>
          <a:ln w="7620">
            <a:solidFill>
              <a:srgbClr val="DABADD"/>
            </a:solidFill>
            <a:prstDash val="solid"/>
          </a:ln>
        </p:spPr>
      </p:sp>
      <p:pic>
        <p:nvPicPr>
          <p:cNvPr id="12" name="Image 2" descr="preencoded.png"/>
          <p:cNvPicPr>
            <a:picLocks noChangeAspect="1"/>
          </p:cNvPicPr>
          <p:nvPr/>
        </p:nvPicPr>
        <p:blipFill>
          <a:blip r:embed="rId5"/>
          <a:stretch>
            <a:fillRect/>
          </a:stretch>
        </p:blipFill>
        <p:spPr>
          <a:xfrm>
            <a:off x="9774079" y="3517702"/>
            <a:ext cx="337899" cy="422434"/>
          </a:xfrm>
          <a:prstGeom prst="rect">
            <a:avLst/>
          </a:prstGeom>
        </p:spPr>
      </p:pic>
      <p:sp>
        <p:nvSpPr>
          <p:cNvPr id="13" name="Text 8"/>
          <p:cNvSpPr/>
          <p:nvPr/>
        </p:nvSpPr>
        <p:spPr>
          <a:xfrm>
            <a:off x="10451663" y="3541990"/>
            <a:ext cx="2907863"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Dynamic Capabilities</a:t>
            </a:r>
            <a:endParaRPr lang="en-US" sz="2200" dirty="0"/>
          </a:p>
        </p:txBody>
      </p:sp>
      <p:sp>
        <p:nvSpPr>
          <p:cNvPr id="14" name="Text 9"/>
          <p:cNvSpPr/>
          <p:nvPr/>
        </p:nvSpPr>
        <p:spPr>
          <a:xfrm>
            <a:off x="10451663" y="4037528"/>
            <a:ext cx="3341013"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DOM enables dynamic changes to the structure, style, and content of web pages in real-time after they have been loaded.</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313259"/>
            <a:ext cx="10788015"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DOM Representation: The Tree of Nodes</a:t>
            </a:r>
            <a:endParaRPr lang="en-US" sz="4400" dirty="0"/>
          </a:p>
        </p:txBody>
      </p:sp>
      <p:sp>
        <p:nvSpPr>
          <p:cNvPr id="3" name="Text 1"/>
          <p:cNvSpPr/>
          <p:nvPr/>
        </p:nvSpPr>
        <p:spPr>
          <a:xfrm>
            <a:off x="837724" y="2496026"/>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DOM transforms the linear HTML code into a </a:t>
            </a:r>
            <a:r>
              <a:rPr lang="en-US" sz="1850" b="1" dirty="0">
                <a:solidFill>
                  <a:srgbClr val="D75BE2"/>
                </a:solidFill>
                <a:latin typeface="Source Sans 3" pitchFamily="34" charset="0"/>
                <a:ea typeface="Source Sans 3" pitchFamily="34" charset="-122"/>
                <a:cs typeface="Source Sans 3" pitchFamily="34" charset="-120"/>
              </a:rPr>
              <a:t>hierarchical tree structure</a:t>
            </a:r>
            <a:r>
              <a:rPr lang="en-US" sz="1850" dirty="0">
                <a:solidFill>
                  <a:srgbClr val="272525"/>
                </a:solidFill>
                <a:latin typeface="Source Sans 3" pitchFamily="34" charset="0"/>
                <a:ea typeface="Source Sans 3" pitchFamily="34" charset="-122"/>
                <a:cs typeface="Source Sans 3" pitchFamily="34" charset="-120"/>
              </a:rPr>
              <a:t>, where each part of the document becomes a distinct node. This visual model is fundamental to understanding how to navigate and modify web content programmatically.</a:t>
            </a:r>
            <a:endParaRPr lang="en-US" sz="1850" dirty="0"/>
          </a:p>
        </p:txBody>
      </p:sp>
      <p:sp>
        <p:nvSpPr>
          <p:cNvPr id="4" name="Text 2"/>
          <p:cNvSpPr/>
          <p:nvPr/>
        </p:nvSpPr>
        <p:spPr>
          <a:xfrm>
            <a:off x="1615559" y="353127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Hierarchical Model</a:t>
            </a:r>
            <a:endParaRPr lang="en-US" sz="2200" dirty="0"/>
          </a:p>
        </p:txBody>
      </p:sp>
      <p:sp>
        <p:nvSpPr>
          <p:cNvPr id="5" name="Text 3"/>
          <p:cNvSpPr/>
          <p:nvPr/>
        </p:nvSpPr>
        <p:spPr>
          <a:xfrm>
            <a:off x="1615559" y="4026813"/>
            <a:ext cx="5549979"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DOM models the entire document as a hierarchical tree of objects, reflecting the nested nature of HTML.</a:t>
            </a:r>
            <a:endParaRPr lang="en-US" sz="1850" dirty="0"/>
          </a:p>
        </p:txBody>
      </p:sp>
      <p:sp>
        <p:nvSpPr>
          <p:cNvPr id="6" name="Text 4"/>
          <p:cNvSpPr/>
          <p:nvPr/>
        </p:nvSpPr>
        <p:spPr>
          <a:xfrm>
            <a:off x="8242578" y="353127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Element Nodes</a:t>
            </a:r>
            <a:endParaRPr lang="en-US" sz="2200" dirty="0"/>
          </a:p>
        </p:txBody>
      </p:sp>
      <p:sp>
        <p:nvSpPr>
          <p:cNvPr id="7" name="Text 5"/>
          <p:cNvSpPr/>
          <p:nvPr/>
        </p:nvSpPr>
        <p:spPr>
          <a:xfrm>
            <a:off x="8242578" y="4026813"/>
            <a:ext cx="5550098"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Each HTML tag (e.g., &lt;div&gt;, &lt;p&gt;, &lt;a&gt;) is converted into an element node in the DOM tree.</a:t>
            </a:r>
            <a:endParaRPr lang="en-US" sz="1850" dirty="0"/>
          </a:p>
        </p:txBody>
      </p:sp>
      <p:sp>
        <p:nvSpPr>
          <p:cNvPr id="8" name="Text 6"/>
          <p:cNvSpPr/>
          <p:nvPr/>
        </p:nvSpPr>
        <p:spPr>
          <a:xfrm>
            <a:off x="1615559" y="52716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Text Nodes</a:t>
            </a:r>
            <a:endParaRPr lang="en-US" sz="2200" dirty="0"/>
          </a:p>
        </p:txBody>
      </p:sp>
      <p:sp>
        <p:nvSpPr>
          <p:cNvPr id="9" name="Text 7"/>
          <p:cNvSpPr/>
          <p:nvPr/>
        </p:nvSpPr>
        <p:spPr>
          <a:xfrm>
            <a:off x="1615559" y="5767149"/>
            <a:ext cx="5549979"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actual text content within HTML tags becomes distinct text nodes, which are always leaf nodes in the tree.</a:t>
            </a:r>
            <a:endParaRPr lang="en-US" sz="1850" dirty="0"/>
          </a:p>
        </p:txBody>
      </p:sp>
      <p:sp>
        <p:nvSpPr>
          <p:cNvPr id="10" name="Text 8"/>
          <p:cNvSpPr/>
          <p:nvPr/>
        </p:nvSpPr>
        <p:spPr>
          <a:xfrm>
            <a:off x="8242578" y="52716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Root and Children</a:t>
            </a:r>
            <a:endParaRPr lang="en-US" sz="2200" dirty="0"/>
          </a:p>
        </p:txBody>
      </p:sp>
      <p:sp>
        <p:nvSpPr>
          <p:cNvPr id="11" name="Text 9"/>
          <p:cNvSpPr/>
          <p:nvPr/>
        </p:nvSpPr>
        <p:spPr>
          <a:xfrm>
            <a:off x="8242578" y="5767149"/>
            <a:ext cx="5550098"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&lt;html&gt; tag serves as the root node, with &lt;head&gt; and &lt;body&gt; typically being its primary child nodes.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0792" y="487799"/>
            <a:ext cx="4173736" cy="521732"/>
          </a:xfrm>
          <a:prstGeom prst="rect">
            <a:avLst/>
          </a:prstGeom>
          <a:noFill/>
          <a:ln/>
        </p:spPr>
        <p:txBody>
          <a:bodyPr wrap="none" lIns="0" tIns="0" rIns="0" bIns="0" rtlCol="0" anchor="t"/>
          <a:lstStyle/>
          <a:p>
            <a:pPr marL="0" indent="0" algn="l">
              <a:lnSpc>
                <a:spcPts val="4100"/>
              </a:lnSpc>
              <a:buNone/>
            </a:pPr>
            <a:r>
              <a:rPr lang="en-US" sz="3250" dirty="0">
                <a:solidFill>
                  <a:srgbClr val="D73AD7"/>
                </a:solidFill>
                <a:latin typeface="Source Serif 4 Semi Bold" pitchFamily="34" charset="0"/>
                <a:ea typeface="Source Serif 4 Semi Bold" pitchFamily="34" charset="-122"/>
                <a:cs typeface="Source Serif 4 Semi Bold" pitchFamily="34" charset="-120"/>
              </a:rPr>
              <a:t>What is JavaScript?</a:t>
            </a:r>
            <a:endParaRPr lang="en-US" sz="3250" dirty="0"/>
          </a:p>
        </p:txBody>
      </p:sp>
      <p:sp>
        <p:nvSpPr>
          <p:cNvPr id="3" name="Text 1"/>
          <p:cNvSpPr/>
          <p:nvPr/>
        </p:nvSpPr>
        <p:spPr>
          <a:xfrm>
            <a:off x="620792" y="1435060"/>
            <a:ext cx="6478072" cy="567690"/>
          </a:xfrm>
          <a:prstGeom prst="rect">
            <a:avLst/>
          </a:prstGeom>
          <a:noFill/>
          <a:ln/>
        </p:spPr>
        <p:txBody>
          <a:bodyPr wrap="square" lIns="0" tIns="0" rIns="0" bIns="0" rtlCol="0" anchor="t"/>
          <a:lstStyle/>
          <a:p>
            <a:pPr marL="0" indent="0" algn="l">
              <a:lnSpc>
                <a:spcPts val="2200"/>
              </a:lnSpc>
              <a:buNone/>
            </a:pPr>
            <a:r>
              <a:rPr lang="en-US" dirty="0">
                <a:solidFill>
                  <a:srgbClr val="272525"/>
                </a:solidFill>
                <a:latin typeface="Source Sans 3" pitchFamily="34" charset="0"/>
                <a:ea typeface="Source Sans 3" pitchFamily="34" charset="-122"/>
                <a:cs typeface="Source Sans 3" pitchFamily="34" charset="-120"/>
              </a:rPr>
              <a:t>Created by </a:t>
            </a:r>
            <a:r>
              <a:rPr lang="en-US" dirty="0">
                <a:solidFill>
                  <a:srgbClr val="D75BE2"/>
                </a:solidFill>
                <a:latin typeface="Source Sans 3" pitchFamily="34" charset="0"/>
                <a:ea typeface="Source Sans 3" pitchFamily="34" charset="-122"/>
                <a:cs typeface="Source Sans 3" pitchFamily="34" charset="-120"/>
              </a:rPr>
              <a:t>Brendan Eich in 1995</a:t>
            </a:r>
            <a:r>
              <a:rPr lang="en-US" dirty="0">
                <a:solidFill>
                  <a:srgbClr val="272525"/>
                </a:solidFill>
                <a:latin typeface="Source Sans 3" pitchFamily="34" charset="0"/>
                <a:ea typeface="Source Sans 3" pitchFamily="34" charset="-122"/>
                <a:cs typeface="Source Sans 3" pitchFamily="34" charset="-120"/>
              </a:rPr>
              <a:t> at Netscape to make web pages alive and interactive. It revolutionized how users interact with websites.</a:t>
            </a:r>
            <a:endParaRPr lang="en-US" dirty="0"/>
          </a:p>
        </p:txBody>
      </p:sp>
      <p:sp>
        <p:nvSpPr>
          <p:cNvPr id="4" name="Text 2"/>
          <p:cNvSpPr/>
          <p:nvPr/>
        </p:nvSpPr>
        <p:spPr>
          <a:xfrm>
            <a:off x="613171" y="2473015"/>
            <a:ext cx="6478072" cy="851535"/>
          </a:xfrm>
          <a:prstGeom prst="rect">
            <a:avLst/>
          </a:prstGeom>
          <a:noFill/>
          <a:ln/>
        </p:spPr>
        <p:txBody>
          <a:bodyPr wrap="square" lIns="0" tIns="0" rIns="0" bIns="0" rtlCol="0" anchor="t"/>
          <a:lstStyle/>
          <a:p>
            <a:pPr marL="0" indent="0" algn="l">
              <a:lnSpc>
                <a:spcPts val="2200"/>
              </a:lnSpc>
              <a:buNone/>
            </a:pPr>
            <a:r>
              <a:rPr lang="en-US" dirty="0">
                <a:solidFill>
                  <a:srgbClr val="272525"/>
                </a:solidFill>
                <a:latin typeface="Source Sans 3" pitchFamily="34" charset="0"/>
                <a:ea typeface="Source Sans 3" pitchFamily="34" charset="-122"/>
                <a:cs typeface="Source Sans 3" pitchFamily="34" charset="-120"/>
              </a:rPr>
              <a:t>A lightweight, cross-platform, object-oriented scripting language embedded in browsers. It runs on the client-side, making web experiences more dynamic without constant server requests.</a:t>
            </a:r>
            <a:endParaRPr lang="en-US" dirty="0"/>
          </a:p>
        </p:txBody>
      </p:sp>
      <p:pic>
        <p:nvPicPr>
          <p:cNvPr id="5" name="Image 0" descr="preencoded.png"/>
          <p:cNvPicPr>
            <a:picLocks noChangeAspect="1"/>
          </p:cNvPicPr>
          <p:nvPr/>
        </p:nvPicPr>
        <p:blipFill>
          <a:blip r:embed="rId3"/>
          <a:stretch>
            <a:fillRect/>
          </a:stretch>
        </p:blipFill>
        <p:spPr>
          <a:xfrm>
            <a:off x="7539157" y="1475065"/>
            <a:ext cx="6478072" cy="6478072"/>
          </a:xfrm>
          <a:prstGeom prst="rect">
            <a:avLst/>
          </a:prstGeom>
        </p:spPr>
      </p:pic>
      <p:sp>
        <p:nvSpPr>
          <p:cNvPr id="6" name="Text 3"/>
          <p:cNvSpPr/>
          <p:nvPr/>
        </p:nvSpPr>
        <p:spPr>
          <a:xfrm>
            <a:off x="7539157" y="8152686"/>
            <a:ext cx="6478072" cy="567690"/>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Despite the name, it’s </a:t>
            </a:r>
            <a:r>
              <a:rPr lang="en-US" sz="1350" dirty="0">
                <a:solidFill>
                  <a:srgbClr val="D75BE2"/>
                </a:solidFill>
                <a:latin typeface="Source Sans 3" pitchFamily="34" charset="0"/>
                <a:ea typeface="Source Sans 3" pitchFamily="34" charset="-122"/>
                <a:cs typeface="Source Sans 3" pitchFamily="34" charset="-120"/>
              </a:rPr>
              <a:t>not related to Java</a:t>
            </a:r>
            <a:r>
              <a:rPr lang="en-US" sz="1350" dirty="0">
                <a:solidFill>
                  <a:srgbClr val="272525"/>
                </a:solidFill>
                <a:latin typeface="Source Sans 3" pitchFamily="34" charset="0"/>
                <a:ea typeface="Source Sans 3" pitchFamily="34" charset="-122"/>
                <a:cs typeface="Source Sans 3" pitchFamily="34" charset="-120"/>
              </a:rPr>
              <a:t>; it’s a dynamic, prototype-based language with a distinct purpose and syntax.</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22502"/>
            <a:ext cx="7468553" cy="1943100"/>
          </a:xfrm>
          <a:prstGeom prst="rect">
            <a:avLst/>
          </a:prstGeom>
          <a:noFill/>
          <a:ln/>
        </p:spPr>
        <p:txBody>
          <a:bodyPr wrap="square" lIns="0" tIns="0" rIns="0" bIns="0" rtlCol="0" anchor="t"/>
          <a:lstStyle/>
          <a:p>
            <a:pPr marL="0" indent="0" algn="ctr">
              <a:lnSpc>
                <a:spcPts val="7650"/>
              </a:lnSpc>
              <a:buNone/>
            </a:pPr>
            <a:r>
              <a:rPr lang="en-US" sz="6100" dirty="0">
                <a:solidFill>
                  <a:srgbClr val="D73AD7"/>
                </a:solidFill>
                <a:latin typeface="Source Serif 4 Semi Bold" pitchFamily="34" charset="0"/>
                <a:ea typeface="Source Serif 4 Semi Bold" pitchFamily="34" charset="-122"/>
                <a:cs typeface="Source Serif 4 Semi Bold" pitchFamily="34" charset="-120"/>
              </a:rPr>
              <a:t>Visualizing the DOM Tree</a:t>
            </a:r>
            <a:endParaRPr lang="en-US" sz="6100" dirty="0"/>
          </a:p>
        </p:txBody>
      </p:sp>
      <p:sp>
        <p:nvSpPr>
          <p:cNvPr id="4" name="Text 1"/>
          <p:cNvSpPr/>
          <p:nvPr/>
        </p:nvSpPr>
        <p:spPr>
          <a:xfrm>
            <a:off x="837724" y="4224576"/>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Root:</a:t>
            </a:r>
            <a:r>
              <a:rPr lang="en-US" sz="1850" dirty="0">
                <a:solidFill>
                  <a:srgbClr val="272525"/>
                </a:solidFill>
                <a:latin typeface="Source Sans 3" pitchFamily="34" charset="0"/>
                <a:ea typeface="Source Sans 3" pitchFamily="34" charset="-122"/>
                <a:cs typeface="Source Sans 3" pitchFamily="34" charset="-120"/>
              </a:rPr>
              <a:t> The &lt;html&gt; element forms the very top of the tree.</a:t>
            </a:r>
            <a:endParaRPr lang="en-US" sz="1850" dirty="0"/>
          </a:p>
        </p:txBody>
      </p:sp>
      <p:sp>
        <p:nvSpPr>
          <p:cNvPr id="5" name="Text 2"/>
          <p:cNvSpPr/>
          <p:nvPr/>
        </p:nvSpPr>
        <p:spPr>
          <a:xfrm>
            <a:off x="837724" y="4691301"/>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Branches:</a:t>
            </a:r>
            <a:r>
              <a:rPr lang="en-US" sz="1850" dirty="0">
                <a:solidFill>
                  <a:srgbClr val="272525"/>
                </a:solidFill>
                <a:latin typeface="Source Sans 3" pitchFamily="34" charset="0"/>
                <a:ea typeface="Source Sans 3" pitchFamily="34" charset="-122"/>
                <a:cs typeface="Source Sans 3" pitchFamily="34" charset="-120"/>
              </a:rPr>
              <a:t> &lt;head&gt; and &lt;body&gt; extend from the root, leading to further nested elements.</a:t>
            </a:r>
            <a:endParaRPr lang="en-US" sz="1850" dirty="0"/>
          </a:p>
        </p:txBody>
      </p:sp>
      <p:sp>
        <p:nvSpPr>
          <p:cNvPr id="6" name="Text 3"/>
          <p:cNvSpPr/>
          <p:nvPr/>
        </p:nvSpPr>
        <p:spPr>
          <a:xfrm>
            <a:off x="837724" y="5541050"/>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Leaves:</a:t>
            </a:r>
            <a:r>
              <a:rPr lang="en-US" sz="1850" dirty="0">
                <a:solidFill>
                  <a:srgbClr val="272525"/>
                </a:solidFill>
                <a:latin typeface="Source Sans 3" pitchFamily="34" charset="0"/>
                <a:ea typeface="Source Sans 3" pitchFamily="34" charset="-122"/>
                <a:cs typeface="Source Sans 3" pitchFamily="34" charset="-120"/>
              </a:rPr>
              <a:t> Text nodes containing strings are always at the end of a branch, representing the actual content.</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4836"/>
            <a:ext cx="8656439" cy="636151"/>
          </a:xfrm>
          <a:prstGeom prst="rect">
            <a:avLst/>
          </a:prstGeom>
          <a:noFill/>
          <a:ln/>
        </p:spPr>
        <p:txBody>
          <a:bodyPr wrap="none" lIns="0" tIns="0" rIns="0" bIns="0" rtlCol="0" anchor="t"/>
          <a:lstStyle/>
          <a:p>
            <a:pPr marL="0" indent="0" algn="l">
              <a:lnSpc>
                <a:spcPts val="500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Visualizing the DOM Tree Structure</a:t>
            </a:r>
            <a:endParaRPr lang="en-US" sz="4000" dirty="0"/>
          </a:p>
        </p:txBody>
      </p:sp>
      <p:sp>
        <p:nvSpPr>
          <p:cNvPr id="3" name="Text 1"/>
          <p:cNvSpPr/>
          <p:nvPr/>
        </p:nvSpPr>
        <p:spPr>
          <a:xfrm>
            <a:off x="757118" y="1750100"/>
            <a:ext cx="6294239" cy="69222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Source Sans 3" pitchFamily="34" charset="0"/>
                <a:ea typeface="Source Sans 3" pitchFamily="34" charset="-122"/>
                <a:cs typeface="Source Sans 3" pitchFamily="34" charset="-120"/>
              </a:rPr>
              <a:t>The DOM models the page as a hierarchy, creating a clear relationship between different parts of your HTML document:</a:t>
            </a:r>
            <a:endParaRPr lang="en-US" sz="1700" dirty="0"/>
          </a:p>
        </p:txBody>
      </p:sp>
      <p:sp>
        <p:nvSpPr>
          <p:cNvPr id="4" name="Text 2"/>
          <p:cNvSpPr/>
          <p:nvPr/>
        </p:nvSpPr>
        <p:spPr>
          <a:xfrm>
            <a:off x="757118" y="2636996"/>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Parent Nodes</a:t>
            </a:r>
            <a:endParaRPr lang="en-US" sz="1700" dirty="0"/>
          </a:p>
        </p:txBody>
      </p:sp>
      <p:sp>
        <p:nvSpPr>
          <p:cNvPr id="5" name="Text 3"/>
          <p:cNvSpPr/>
          <p:nvPr/>
        </p:nvSpPr>
        <p:spPr>
          <a:xfrm>
            <a:off x="757118" y="3058716"/>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Child Nodes</a:t>
            </a:r>
            <a:endParaRPr lang="en-US" sz="1700" dirty="0"/>
          </a:p>
        </p:txBody>
      </p:sp>
      <p:sp>
        <p:nvSpPr>
          <p:cNvPr id="6" name="Text 4"/>
          <p:cNvSpPr/>
          <p:nvPr/>
        </p:nvSpPr>
        <p:spPr>
          <a:xfrm>
            <a:off x="757118" y="3480435"/>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Sibling Nodes</a:t>
            </a:r>
            <a:endParaRPr lang="en-US" sz="1700" dirty="0"/>
          </a:p>
        </p:txBody>
      </p:sp>
      <p:sp>
        <p:nvSpPr>
          <p:cNvPr id="7" name="Text 5"/>
          <p:cNvSpPr/>
          <p:nvPr/>
        </p:nvSpPr>
        <p:spPr>
          <a:xfrm>
            <a:off x="757118" y="4021217"/>
            <a:ext cx="6294239" cy="72270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Source Sans 3" pitchFamily="34" charset="0"/>
                <a:ea typeface="Source Sans 3" pitchFamily="34" charset="-122"/>
                <a:cs typeface="Source Sans 3" pitchFamily="34" charset="-120"/>
              </a:rPr>
              <a:t>For instance, a </a:t>
            </a:r>
            <a:r>
              <a:rPr lang="en-US" sz="1700" dirty="0">
                <a:solidFill>
                  <a:srgbClr val="272525"/>
                </a:solidFill>
                <a:highlight>
                  <a:srgbClr val="F2F2F2"/>
                </a:highlight>
                <a:latin typeface="Consolas" pitchFamily="34" charset="0"/>
                <a:ea typeface="Consolas" pitchFamily="34" charset="-122"/>
                <a:cs typeface="Consolas" pitchFamily="34" charset="-120"/>
              </a:rPr>
              <a:t>&lt;div&gt;</a:t>
            </a:r>
            <a:r>
              <a:rPr lang="en-US" sz="1700" dirty="0">
                <a:solidFill>
                  <a:srgbClr val="272525"/>
                </a:solidFill>
                <a:latin typeface="Source Sans 3" pitchFamily="34" charset="0"/>
                <a:ea typeface="Source Sans 3" pitchFamily="34" charset="-122"/>
                <a:cs typeface="Source Sans 3" pitchFamily="34" charset="-120"/>
              </a:rPr>
              <a:t> element can contain child nodes like </a:t>
            </a:r>
            <a:r>
              <a:rPr lang="en-US" sz="1700" dirty="0">
                <a:solidFill>
                  <a:srgbClr val="272525"/>
                </a:solidFill>
                <a:highlight>
                  <a:srgbClr val="F2F2F2"/>
                </a:highlight>
                <a:latin typeface="Consolas" pitchFamily="34" charset="0"/>
                <a:ea typeface="Consolas" pitchFamily="34" charset="-122"/>
                <a:cs typeface="Consolas" pitchFamily="34" charset="-120"/>
              </a:rPr>
              <a:t>&lt;h1&gt;</a:t>
            </a:r>
            <a:r>
              <a:rPr lang="en-US" sz="1700" dirty="0">
                <a:solidFill>
                  <a:srgbClr val="272525"/>
                </a:solidFill>
                <a:latin typeface="Source Sans 3" pitchFamily="34" charset="0"/>
                <a:ea typeface="Source Sans 3" pitchFamily="34" charset="-122"/>
                <a:cs typeface="Source Sans 3" pitchFamily="34" charset="-120"/>
              </a:rPr>
              <a:t>, </a:t>
            </a:r>
            <a:r>
              <a:rPr lang="en-US" sz="1700" dirty="0">
                <a:solidFill>
                  <a:srgbClr val="272525"/>
                </a:solidFill>
                <a:highlight>
                  <a:srgbClr val="F2F2F2"/>
                </a:highlight>
                <a:latin typeface="Consolas" pitchFamily="34" charset="0"/>
                <a:ea typeface="Consolas" pitchFamily="34" charset="-122"/>
                <a:cs typeface="Consolas" pitchFamily="34" charset="-120"/>
              </a:rPr>
              <a:t>&lt;ul&gt;</a:t>
            </a:r>
            <a:r>
              <a:rPr lang="en-US" sz="1700" dirty="0">
                <a:solidFill>
                  <a:srgbClr val="272525"/>
                </a:solidFill>
                <a:latin typeface="Source Sans 3" pitchFamily="34" charset="0"/>
                <a:ea typeface="Source Sans 3" pitchFamily="34" charset="-122"/>
                <a:cs typeface="Source Sans 3" pitchFamily="34" charset="-120"/>
              </a:rPr>
              <a:t>, and even plain text nodes. Each node has a specific type:</a:t>
            </a:r>
            <a:endParaRPr lang="en-US" sz="1700" dirty="0"/>
          </a:p>
        </p:txBody>
      </p:sp>
      <p:sp>
        <p:nvSpPr>
          <p:cNvPr id="8" name="Text 6"/>
          <p:cNvSpPr/>
          <p:nvPr/>
        </p:nvSpPr>
        <p:spPr>
          <a:xfrm>
            <a:off x="757118" y="4938593"/>
            <a:ext cx="6294239" cy="36135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Element nodes (e.g., </a:t>
            </a:r>
            <a:r>
              <a:rPr lang="en-US" sz="1700" dirty="0">
                <a:solidFill>
                  <a:srgbClr val="272525"/>
                </a:solidFill>
                <a:highlight>
                  <a:srgbClr val="F2F2F2"/>
                </a:highlight>
                <a:latin typeface="Consolas" pitchFamily="34" charset="0"/>
                <a:ea typeface="Consolas" pitchFamily="34" charset="-122"/>
                <a:cs typeface="Consolas" pitchFamily="34" charset="-120"/>
              </a:rPr>
              <a:t>&lt;p&gt;</a:t>
            </a:r>
            <a:r>
              <a:rPr lang="en-US" sz="1700" dirty="0">
                <a:solidFill>
                  <a:srgbClr val="272525"/>
                </a:solidFill>
                <a:latin typeface="Source Sans 3" pitchFamily="34" charset="0"/>
                <a:ea typeface="Source Sans 3" pitchFamily="34" charset="-122"/>
                <a:cs typeface="Source Sans 3" pitchFamily="34" charset="-120"/>
              </a:rPr>
              <a:t>, </a:t>
            </a:r>
            <a:r>
              <a:rPr lang="en-US" sz="1700" dirty="0">
                <a:solidFill>
                  <a:srgbClr val="272525"/>
                </a:solidFill>
                <a:highlight>
                  <a:srgbClr val="F2F2F2"/>
                </a:highlight>
                <a:latin typeface="Consolas" pitchFamily="34" charset="0"/>
                <a:ea typeface="Consolas" pitchFamily="34" charset="-122"/>
                <a:cs typeface="Consolas" pitchFamily="34" charset="-120"/>
              </a:rPr>
              <a:t>&lt;a&gt;</a:t>
            </a:r>
            <a:r>
              <a:rPr lang="en-US" sz="1700" dirty="0">
                <a:solidFill>
                  <a:srgbClr val="272525"/>
                </a:solidFill>
                <a:latin typeface="Source Sans 3" pitchFamily="34" charset="0"/>
                <a:ea typeface="Source Sans 3" pitchFamily="34" charset="-122"/>
                <a:cs typeface="Source Sans 3" pitchFamily="34" charset="-120"/>
              </a:rPr>
              <a:t>)</a:t>
            </a:r>
            <a:endParaRPr lang="en-US" sz="1700" dirty="0"/>
          </a:p>
        </p:txBody>
      </p:sp>
      <p:sp>
        <p:nvSpPr>
          <p:cNvPr id="9" name="Text 7"/>
          <p:cNvSpPr/>
          <p:nvPr/>
        </p:nvSpPr>
        <p:spPr>
          <a:xfrm>
            <a:off x="757118" y="5375553"/>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Text nodes (the actual content within elements)</a:t>
            </a:r>
            <a:endParaRPr lang="en-US" sz="1700" dirty="0"/>
          </a:p>
        </p:txBody>
      </p:sp>
      <p:sp>
        <p:nvSpPr>
          <p:cNvPr id="10" name="Text 8"/>
          <p:cNvSpPr/>
          <p:nvPr/>
        </p:nvSpPr>
        <p:spPr>
          <a:xfrm>
            <a:off x="757118" y="5797272"/>
            <a:ext cx="6294239" cy="36135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3" pitchFamily="34" charset="0"/>
                <a:ea typeface="Source Sans 3" pitchFamily="34" charset="-122"/>
                <a:cs typeface="Source Sans 3" pitchFamily="34" charset="-120"/>
              </a:rPr>
              <a:t>Attribute nodes (properties of elements like </a:t>
            </a:r>
            <a:r>
              <a:rPr lang="en-US" sz="1700" dirty="0">
                <a:solidFill>
                  <a:srgbClr val="272525"/>
                </a:solidFill>
                <a:highlight>
                  <a:srgbClr val="F2F2F2"/>
                </a:highlight>
                <a:latin typeface="Consolas" pitchFamily="34" charset="0"/>
                <a:ea typeface="Consolas" pitchFamily="34" charset="-122"/>
                <a:cs typeface="Consolas" pitchFamily="34" charset="-120"/>
              </a:rPr>
              <a:t>href</a:t>
            </a:r>
            <a:r>
              <a:rPr lang="en-US" sz="1700" dirty="0">
                <a:solidFill>
                  <a:srgbClr val="272525"/>
                </a:solidFill>
                <a:latin typeface="Source Sans 3" pitchFamily="34" charset="0"/>
                <a:ea typeface="Source Sans 3" pitchFamily="34" charset="-122"/>
                <a:cs typeface="Source Sans 3" pitchFamily="34" charset="-120"/>
              </a:rPr>
              <a:t> or </a:t>
            </a:r>
            <a:r>
              <a:rPr lang="en-US" sz="1700" dirty="0">
                <a:solidFill>
                  <a:srgbClr val="272525"/>
                </a:solidFill>
                <a:highlight>
                  <a:srgbClr val="F2F2F2"/>
                </a:highlight>
                <a:latin typeface="Consolas" pitchFamily="34" charset="0"/>
                <a:ea typeface="Consolas" pitchFamily="34" charset="-122"/>
                <a:cs typeface="Consolas" pitchFamily="34" charset="-120"/>
              </a:rPr>
              <a:t>src</a:t>
            </a:r>
            <a:r>
              <a:rPr lang="en-US" sz="1700" dirty="0">
                <a:solidFill>
                  <a:srgbClr val="272525"/>
                </a:solidFill>
                <a:latin typeface="Source Sans 3" pitchFamily="34" charset="0"/>
                <a:ea typeface="Source Sans 3" pitchFamily="34" charset="-122"/>
                <a:cs typeface="Source Sans 3" pitchFamily="34" charset="-120"/>
              </a:rPr>
              <a:t>)</a:t>
            </a:r>
            <a:endParaRPr lang="en-US" sz="1700" dirty="0"/>
          </a:p>
        </p:txBody>
      </p:sp>
      <p:pic>
        <p:nvPicPr>
          <p:cNvPr id="11" name="Image 0" descr="preencoded.png"/>
          <p:cNvPicPr>
            <a:picLocks noChangeAspect="1"/>
          </p:cNvPicPr>
          <p:nvPr/>
        </p:nvPicPr>
        <p:blipFill>
          <a:blip r:embed="rId3"/>
          <a:stretch>
            <a:fillRect/>
          </a:stretch>
        </p:blipFill>
        <p:spPr>
          <a:xfrm>
            <a:off x="7586663" y="1798796"/>
            <a:ext cx="6294239" cy="62942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4025" y="608171"/>
            <a:ext cx="5203627" cy="650438"/>
          </a:xfrm>
          <a:prstGeom prst="rect">
            <a:avLst/>
          </a:prstGeom>
          <a:noFill/>
          <a:ln/>
        </p:spPr>
        <p:txBody>
          <a:bodyPr wrap="none" lIns="0" tIns="0" rIns="0" bIns="0" rtlCol="0" anchor="t"/>
          <a:lstStyle/>
          <a:p>
            <a:pPr marL="0" indent="0" algn="l">
              <a:lnSpc>
                <a:spcPts val="5100"/>
              </a:lnSpc>
              <a:buNone/>
            </a:pPr>
            <a:r>
              <a:rPr lang="en-US" sz="4050" dirty="0">
                <a:solidFill>
                  <a:srgbClr val="D73AD7"/>
                </a:solidFill>
                <a:latin typeface="Source Serif 4 Semi Bold" pitchFamily="34" charset="0"/>
                <a:ea typeface="Source Serif 4 Semi Bold" pitchFamily="34" charset="-122"/>
                <a:cs typeface="Source Serif 4 Semi Bold" pitchFamily="34" charset="-120"/>
              </a:rPr>
              <a:t>Key DOM Properties</a:t>
            </a:r>
            <a:endParaRPr lang="en-US" sz="4050" dirty="0"/>
          </a:p>
        </p:txBody>
      </p:sp>
      <p:sp>
        <p:nvSpPr>
          <p:cNvPr id="3" name="Text 1"/>
          <p:cNvSpPr/>
          <p:nvPr/>
        </p:nvSpPr>
        <p:spPr>
          <a:xfrm>
            <a:off x="774025" y="1700808"/>
            <a:ext cx="13082349" cy="70746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DOM nodes expose various properties that allow JavaScript to inspect and modify their characteristics and content. Understanding these properties is crucial for effective DOM manipulation.</a:t>
            </a:r>
            <a:endParaRPr lang="en-US" sz="1700" dirty="0"/>
          </a:p>
        </p:txBody>
      </p:sp>
      <p:sp>
        <p:nvSpPr>
          <p:cNvPr id="4" name="Shape 2"/>
          <p:cNvSpPr/>
          <p:nvPr/>
        </p:nvSpPr>
        <p:spPr>
          <a:xfrm>
            <a:off x="774025" y="2656999"/>
            <a:ext cx="4213384" cy="2375892"/>
          </a:xfrm>
          <a:prstGeom prst="roundRect">
            <a:avLst>
              <a:gd name="adj" fmla="val 3910"/>
            </a:avLst>
          </a:prstGeom>
          <a:solidFill>
            <a:srgbClr val="FFFFFF">
              <a:alpha val="95000"/>
            </a:srgbClr>
          </a:solidFill>
          <a:ln w="30480">
            <a:solidFill>
              <a:srgbClr val="DABADD"/>
            </a:solidFill>
            <a:prstDash val="solid"/>
          </a:ln>
        </p:spPr>
      </p:sp>
      <p:pic>
        <p:nvPicPr>
          <p:cNvPr id="5" name="Image 0" descr="preencoded.png"/>
          <p:cNvPicPr>
            <a:picLocks noChangeAspect="1"/>
          </p:cNvPicPr>
          <p:nvPr/>
        </p:nvPicPr>
        <p:blipFill>
          <a:blip r:embed="rId3"/>
          <a:stretch>
            <a:fillRect/>
          </a:stretch>
        </p:blipFill>
        <p:spPr>
          <a:xfrm>
            <a:off x="774025" y="2656999"/>
            <a:ext cx="121920" cy="2375892"/>
          </a:xfrm>
          <a:prstGeom prst="rect">
            <a:avLst/>
          </a:prstGeom>
        </p:spPr>
      </p:pic>
      <p:sp>
        <p:nvSpPr>
          <p:cNvPr id="6" name="Text 3"/>
          <p:cNvSpPr/>
          <p:nvPr/>
        </p:nvSpPr>
        <p:spPr>
          <a:xfrm>
            <a:off x="1147524" y="2908578"/>
            <a:ext cx="2601754" cy="325160"/>
          </a:xfrm>
          <a:prstGeom prst="rect">
            <a:avLst/>
          </a:prstGeom>
          <a:noFill/>
          <a:ln/>
        </p:spPr>
        <p:txBody>
          <a:bodyPr wrap="none" lIns="0" tIns="0" rIns="0" bIns="0" rtlCol="0" anchor="t"/>
          <a:lstStyle/>
          <a:p>
            <a:pPr marL="0" indent="0" algn="l">
              <a:lnSpc>
                <a:spcPts val="255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nodeName</a:t>
            </a:r>
            <a:endParaRPr lang="en-US" sz="2000" dirty="0"/>
          </a:p>
        </p:txBody>
      </p:sp>
      <p:sp>
        <p:nvSpPr>
          <p:cNvPr id="7" name="Text 4"/>
          <p:cNvSpPr/>
          <p:nvPr/>
        </p:nvSpPr>
        <p:spPr>
          <a:xfrm>
            <a:off x="1147524" y="3366373"/>
            <a:ext cx="3588306" cy="141493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Returns the name of the node (e.g., "DIV", "P" for element nodes, "#text" for text nodes, "#comment" for comment nodes).</a:t>
            </a:r>
            <a:endParaRPr lang="en-US" sz="1700" dirty="0"/>
          </a:p>
        </p:txBody>
      </p:sp>
      <p:sp>
        <p:nvSpPr>
          <p:cNvPr id="8" name="Shape 5"/>
          <p:cNvSpPr/>
          <p:nvPr/>
        </p:nvSpPr>
        <p:spPr>
          <a:xfrm>
            <a:off x="5208508" y="2656999"/>
            <a:ext cx="4213384" cy="2375892"/>
          </a:xfrm>
          <a:prstGeom prst="roundRect">
            <a:avLst>
              <a:gd name="adj" fmla="val 3910"/>
            </a:avLst>
          </a:prstGeom>
          <a:solidFill>
            <a:srgbClr val="FFFFFF">
              <a:alpha val="95000"/>
            </a:srgbClr>
          </a:solidFill>
          <a:ln w="30480">
            <a:solidFill>
              <a:srgbClr val="DABADD"/>
            </a:solidFill>
            <a:prstDash val="solid"/>
          </a:ln>
        </p:spPr>
      </p:sp>
      <p:pic>
        <p:nvPicPr>
          <p:cNvPr id="9" name="Image 1" descr="preencoded.png"/>
          <p:cNvPicPr>
            <a:picLocks noChangeAspect="1"/>
          </p:cNvPicPr>
          <p:nvPr/>
        </p:nvPicPr>
        <p:blipFill>
          <a:blip r:embed="rId3"/>
          <a:stretch>
            <a:fillRect/>
          </a:stretch>
        </p:blipFill>
        <p:spPr>
          <a:xfrm>
            <a:off x="5208508" y="2656999"/>
            <a:ext cx="121920" cy="2375892"/>
          </a:xfrm>
          <a:prstGeom prst="rect">
            <a:avLst/>
          </a:prstGeom>
        </p:spPr>
      </p:pic>
      <p:sp>
        <p:nvSpPr>
          <p:cNvPr id="10" name="Text 6"/>
          <p:cNvSpPr/>
          <p:nvPr/>
        </p:nvSpPr>
        <p:spPr>
          <a:xfrm>
            <a:off x="5582007" y="2908578"/>
            <a:ext cx="2601754" cy="325160"/>
          </a:xfrm>
          <a:prstGeom prst="rect">
            <a:avLst/>
          </a:prstGeom>
          <a:noFill/>
          <a:ln/>
        </p:spPr>
        <p:txBody>
          <a:bodyPr wrap="none" lIns="0" tIns="0" rIns="0" bIns="0" rtlCol="0" anchor="t"/>
          <a:lstStyle/>
          <a:p>
            <a:pPr marL="0" indent="0" algn="l">
              <a:lnSpc>
                <a:spcPts val="255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childNodes</a:t>
            </a:r>
            <a:endParaRPr lang="en-US" sz="2000" dirty="0"/>
          </a:p>
        </p:txBody>
      </p:sp>
      <p:sp>
        <p:nvSpPr>
          <p:cNvPr id="11" name="Text 7"/>
          <p:cNvSpPr/>
          <p:nvPr/>
        </p:nvSpPr>
        <p:spPr>
          <a:xfrm>
            <a:off x="5582007" y="3366373"/>
            <a:ext cx="3588306" cy="141493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A read-only collection (NodeList) of all child nodes of a given element, including text nodes and comment nodes.</a:t>
            </a:r>
            <a:endParaRPr lang="en-US" sz="1700" dirty="0"/>
          </a:p>
        </p:txBody>
      </p:sp>
      <p:sp>
        <p:nvSpPr>
          <p:cNvPr id="12" name="Shape 8"/>
          <p:cNvSpPr/>
          <p:nvPr/>
        </p:nvSpPr>
        <p:spPr>
          <a:xfrm>
            <a:off x="9642991" y="2656999"/>
            <a:ext cx="4213384" cy="2375892"/>
          </a:xfrm>
          <a:prstGeom prst="roundRect">
            <a:avLst>
              <a:gd name="adj" fmla="val 3910"/>
            </a:avLst>
          </a:prstGeom>
          <a:solidFill>
            <a:srgbClr val="FFFFFF">
              <a:alpha val="95000"/>
            </a:srgbClr>
          </a:solidFill>
          <a:ln w="30480">
            <a:solidFill>
              <a:srgbClr val="DABADD"/>
            </a:solidFill>
            <a:prstDash val="solid"/>
          </a:ln>
        </p:spPr>
      </p:sp>
      <p:pic>
        <p:nvPicPr>
          <p:cNvPr id="13" name="Image 2" descr="preencoded.png"/>
          <p:cNvPicPr>
            <a:picLocks noChangeAspect="1"/>
          </p:cNvPicPr>
          <p:nvPr/>
        </p:nvPicPr>
        <p:blipFill>
          <a:blip r:embed="rId3"/>
          <a:stretch>
            <a:fillRect/>
          </a:stretch>
        </p:blipFill>
        <p:spPr>
          <a:xfrm>
            <a:off x="9642991" y="2656999"/>
            <a:ext cx="121920" cy="2375892"/>
          </a:xfrm>
          <a:prstGeom prst="rect">
            <a:avLst/>
          </a:prstGeom>
        </p:spPr>
      </p:pic>
      <p:sp>
        <p:nvSpPr>
          <p:cNvPr id="14" name="Text 9"/>
          <p:cNvSpPr/>
          <p:nvPr/>
        </p:nvSpPr>
        <p:spPr>
          <a:xfrm>
            <a:off x="10016490" y="2908578"/>
            <a:ext cx="2601754" cy="325160"/>
          </a:xfrm>
          <a:prstGeom prst="rect">
            <a:avLst/>
          </a:prstGeom>
          <a:noFill/>
          <a:ln/>
        </p:spPr>
        <p:txBody>
          <a:bodyPr wrap="none" lIns="0" tIns="0" rIns="0" bIns="0" rtlCol="0" anchor="t"/>
          <a:lstStyle/>
          <a:p>
            <a:pPr marL="0" indent="0" algn="l">
              <a:lnSpc>
                <a:spcPts val="255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parentNode</a:t>
            </a:r>
            <a:endParaRPr lang="en-US" sz="2000" dirty="0"/>
          </a:p>
        </p:txBody>
      </p:sp>
      <p:sp>
        <p:nvSpPr>
          <p:cNvPr id="15" name="Text 10"/>
          <p:cNvSpPr/>
          <p:nvPr/>
        </p:nvSpPr>
        <p:spPr>
          <a:xfrm>
            <a:off x="10016490" y="3366373"/>
            <a:ext cx="3588306" cy="106120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Returns the parent node of the specified node in the DOM tree, allowing for upward traversal.</a:t>
            </a:r>
            <a:endParaRPr lang="en-US" sz="1700" dirty="0"/>
          </a:p>
        </p:txBody>
      </p:sp>
      <p:sp>
        <p:nvSpPr>
          <p:cNvPr id="16" name="Shape 11"/>
          <p:cNvSpPr/>
          <p:nvPr/>
        </p:nvSpPr>
        <p:spPr>
          <a:xfrm>
            <a:off x="774025" y="5253990"/>
            <a:ext cx="4213384" cy="2375892"/>
          </a:xfrm>
          <a:prstGeom prst="roundRect">
            <a:avLst>
              <a:gd name="adj" fmla="val 3910"/>
            </a:avLst>
          </a:prstGeom>
          <a:solidFill>
            <a:srgbClr val="FFFFFF">
              <a:alpha val="95000"/>
            </a:srgbClr>
          </a:solidFill>
          <a:ln w="30480">
            <a:solidFill>
              <a:srgbClr val="DABADD"/>
            </a:solidFill>
            <a:prstDash val="solid"/>
          </a:ln>
        </p:spPr>
      </p:sp>
      <p:pic>
        <p:nvPicPr>
          <p:cNvPr id="17" name="Image 3" descr="preencoded.png"/>
          <p:cNvPicPr>
            <a:picLocks noChangeAspect="1"/>
          </p:cNvPicPr>
          <p:nvPr/>
        </p:nvPicPr>
        <p:blipFill>
          <a:blip r:embed="rId3"/>
          <a:stretch>
            <a:fillRect/>
          </a:stretch>
        </p:blipFill>
        <p:spPr>
          <a:xfrm>
            <a:off x="774025" y="5253990"/>
            <a:ext cx="121920" cy="2375892"/>
          </a:xfrm>
          <a:prstGeom prst="rect">
            <a:avLst/>
          </a:prstGeom>
        </p:spPr>
      </p:pic>
      <p:sp>
        <p:nvSpPr>
          <p:cNvPr id="18" name="Text 12"/>
          <p:cNvSpPr/>
          <p:nvPr/>
        </p:nvSpPr>
        <p:spPr>
          <a:xfrm>
            <a:off x="1147524" y="5505569"/>
            <a:ext cx="2601754" cy="325160"/>
          </a:xfrm>
          <a:prstGeom prst="rect">
            <a:avLst/>
          </a:prstGeom>
          <a:noFill/>
          <a:ln/>
        </p:spPr>
        <p:txBody>
          <a:bodyPr wrap="none" lIns="0" tIns="0" rIns="0" bIns="0" rtlCol="0" anchor="t"/>
          <a:lstStyle/>
          <a:p>
            <a:pPr marL="0" indent="0" algn="l">
              <a:lnSpc>
                <a:spcPts val="255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innerHTML</a:t>
            </a:r>
            <a:endParaRPr lang="en-US" sz="2000" dirty="0"/>
          </a:p>
        </p:txBody>
      </p:sp>
      <p:sp>
        <p:nvSpPr>
          <p:cNvPr id="19" name="Text 13"/>
          <p:cNvSpPr/>
          <p:nvPr/>
        </p:nvSpPr>
        <p:spPr>
          <a:xfrm>
            <a:off x="1147524" y="5963364"/>
            <a:ext cx="3588306" cy="141493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Gets or sets the HTML content (including tags) within an element, offering a powerful way to update content.</a:t>
            </a:r>
            <a:endParaRPr lang="en-US" sz="1700" dirty="0"/>
          </a:p>
        </p:txBody>
      </p:sp>
      <p:sp>
        <p:nvSpPr>
          <p:cNvPr id="20" name="Shape 14"/>
          <p:cNvSpPr/>
          <p:nvPr/>
        </p:nvSpPr>
        <p:spPr>
          <a:xfrm>
            <a:off x="5208508" y="5253990"/>
            <a:ext cx="4213384" cy="2375892"/>
          </a:xfrm>
          <a:prstGeom prst="roundRect">
            <a:avLst>
              <a:gd name="adj" fmla="val 3910"/>
            </a:avLst>
          </a:prstGeom>
          <a:solidFill>
            <a:srgbClr val="FFFFFF">
              <a:alpha val="95000"/>
            </a:srgbClr>
          </a:solidFill>
          <a:ln w="30480">
            <a:solidFill>
              <a:srgbClr val="DABADD"/>
            </a:solidFill>
            <a:prstDash val="solid"/>
          </a:ln>
        </p:spPr>
      </p:sp>
      <p:pic>
        <p:nvPicPr>
          <p:cNvPr id="21" name="Image 4" descr="preencoded.png"/>
          <p:cNvPicPr>
            <a:picLocks noChangeAspect="1"/>
          </p:cNvPicPr>
          <p:nvPr/>
        </p:nvPicPr>
        <p:blipFill>
          <a:blip r:embed="rId3"/>
          <a:stretch>
            <a:fillRect/>
          </a:stretch>
        </p:blipFill>
        <p:spPr>
          <a:xfrm>
            <a:off x="5208508" y="5253990"/>
            <a:ext cx="121920" cy="2375892"/>
          </a:xfrm>
          <a:prstGeom prst="rect">
            <a:avLst/>
          </a:prstGeom>
        </p:spPr>
      </p:pic>
      <p:sp>
        <p:nvSpPr>
          <p:cNvPr id="22" name="Text 15"/>
          <p:cNvSpPr/>
          <p:nvPr/>
        </p:nvSpPr>
        <p:spPr>
          <a:xfrm>
            <a:off x="5582007" y="5505569"/>
            <a:ext cx="2601754" cy="325160"/>
          </a:xfrm>
          <a:prstGeom prst="rect">
            <a:avLst/>
          </a:prstGeom>
          <a:noFill/>
          <a:ln/>
        </p:spPr>
        <p:txBody>
          <a:bodyPr wrap="none" lIns="0" tIns="0" rIns="0" bIns="0" rtlCol="0" anchor="t"/>
          <a:lstStyle/>
          <a:p>
            <a:pPr marL="0" indent="0" algn="l">
              <a:lnSpc>
                <a:spcPts val="255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style</a:t>
            </a:r>
            <a:endParaRPr lang="en-US" sz="2000" dirty="0"/>
          </a:p>
        </p:txBody>
      </p:sp>
      <p:sp>
        <p:nvSpPr>
          <p:cNvPr id="23" name="Text 16"/>
          <p:cNvSpPr/>
          <p:nvPr/>
        </p:nvSpPr>
        <p:spPr>
          <a:xfrm>
            <a:off x="5582007" y="5963364"/>
            <a:ext cx="3588306" cy="106120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Provides direct access to modify the CSS inline styles of an element, enabling dynamic visual changes.</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4836"/>
            <a:ext cx="7883366" cy="636151"/>
          </a:xfrm>
          <a:prstGeom prst="rect">
            <a:avLst/>
          </a:prstGeom>
          <a:noFill/>
          <a:ln/>
        </p:spPr>
        <p:txBody>
          <a:bodyPr wrap="none" lIns="0" tIns="0" rIns="0" bIns="0" rtlCol="0" anchor="t"/>
          <a:lstStyle/>
          <a:p>
            <a:pPr marL="0" indent="0" algn="l">
              <a:lnSpc>
                <a:spcPts val="500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Hierarchical Structure in Action</a:t>
            </a:r>
            <a:endParaRPr lang="en-US" sz="4000" dirty="0"/>
          </a:p>
        </p:txBody>
      </p:sp>
      <p:sp>
        <p:nvSpPr>
          <p:cNvPr id="3" name="Text 1"/>
          <p:cNvSpPr/>
          <p:nvPr/>
        </p:nvSpPr>
        <p:spPr>
          <a:xfrm>
            <a:off x="757118" y="1750100"/>
            <a:ext cx="6294239" cy="138445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Source Sans 3" pitchFamily="34" charset="0"/>
                <a:ea typeface="Source Sans 3" pitchFamily="34" charset="-122"/>
                <a:cs typeface="Source Sans 3" pitchFamily="34" charset="-120"/>
              </a:rPr>
              <a:t>The DOM's hierarchical nature allows developers to traverse and interact with elements in a structured manner. From selecting a specific element to adding new content dynamically, the tree model makes complex web manipulation intuitive.</a:t>
            </a:r>
            <a:endParaRPr lang="en-US" sz="1700" dirty="0"/>
          </a:p>
        </p:txBody>
      </p:sp>
      <p:sp>
        <p:nvSpPr>
          <p:cNvPr id="4" name="Shape 2"/>
          <p:cNvSpPr/>
          <p:nvPr/>
        </p:nvSpPr>
        <p:spPr>
          <a:xfrm>
            <a:off x="757118" y="3377922"/>
            <a:ext cx="6294239" cy="1611511"/>
          </a:xfrm>
          <a:prstGeom prst="roundRect">
            <a:avLst>
              <a:gd name="adj" fmla="val 5638"/>
            </a:avLst>
          </a:prstGeom>
          <a:solidFill>
            <a:srgbClr val="B6D6FC"/>
          </a:solidFill>
          <a:ln/>
        </p:spPr>
      </p:sp>
      <p:pic>
        <p:nvPicPr>
          <p:cNvPr id="5" name="Image 0" descr="preencoded.png"/>
          <p:cNvPicPr>
            <a:picLocks noChangeAspect="1"/>
          </p:cNvPicPr>
          <p:nvPr/>
        </p:nvPicPr>
        <p:blipFill>
          <a:blip r:embed="rId3"/>
          <a:stretch>
            <a:fillRect/>
          </a:stretch>
        </p:blipFill>
        <p:spPr>
          <a:xfrm>
            <a:off x="973455" y="3695224"/>
            <a:ext cx="270391" cy="216337"/>
          </a:xfrm>
          <a:prstGeom prst="rect">
            <a:avLst/>
          </a:prstGeom>
        </p:spPr>
      </p:pic>
      <p:sp>
        <p:nvSpPr>
          <p:cNvPr id="6" name="Text 3"/>
          <p:cNvSpPr/>
          <p:nvPr/>
        </p:nvSpPr>
        <p:spPr>
          <a:xfrm>
            <a:off x="1460183" y="3648313"/>
            <a:ext cx="5374838" cy="1038344"/>
          </a:xfrm>
          <a:prstGeom prst="rect">
            <a:avLst/>
          </a:prstGeom>
          <a:noFill/>
          <a:ln/>
        </p:spPr>
        <p:txBody>
          <a:bodyPr wrap="square" lIns="0" tIns="0" rIns="0" bIns="0" rtlCol="0" anchor="t"/>
          <a:lstStyle/>
          <a:p>
            <a:pPr marL="0" indent="0" algn="l">
              <a:lnSpc>
                <a:spcPts val="2700"/>
              </a:lnSpc>
              <a:buNone/>
            </a:pPr>
            <a:r>
              <a:rPr lang="en-US" sz="1700" b="1" dirty="0">
                <a:solidFill>
                  <a:srgbClr val="000000"/>
                </a:solidFill>
                <a:latin typeface="Source Sans 3" pitchFamily="34" charset="0"/>
                <a:ea typeface="Source Sans 3" pitchFamily="34" charset="-122"/>
                <a:cs typeface="Source Sans 3" pitchFamily="34" charset="-120"/>
              </a:rPr>
              <a:t>Think of it like a family tree:</a:t>
            </a:r>
            <a:r>
              <a:rPr lang="en-US" sz="1700" dirty="0">
                <a:solidFill>
                  <a:srgbClr val="000000"/>
                </a:solidFill>
                <a:latin typeface="Source Sans 3" pitchFamily="34" charset="0"/>
                <a:ea typeface="Source Sans 3" pitchFamily="34" charset="-122"/>
                <a:cs typeface="Source Sans 3" pitchFamily="34" charset="-120"/>
              </a:rPr>
              <a:t> each node has a parent, children, and possibly siblings. This relationship is key to understanding how elements are related on a webpage.</a:t>
            </a:r>
            <a:endParaRPr lang="en-US" sz="1700" dirty="0"/>
          </a:p>
        </p:txBody>
      </p:sp>
      <p:pic>
        <p:nvPicPr>
          <p:cNvPr id="7" name="Image 1" descr="preencoded.png"/>
          <p:cNvPicPr>
            <a:picLocks noChangeAspect="1"/>
          </p:cNvPicPr>
          <p:nvPr/>
        </p:nvPicPr>
        <p:blipFill>
          <a:blip r:embed="rId4"/>
          <a:stretch>
            <a:fillRect/>
          </a:stretch>
        </p:blipFill>
        <p:spPr>
          <a:xfrm>
            <a:off x="7586663" y="1798796"/>
            <a:ext cx="6294239" cy="62942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8426" y="916067"/>
            <a:ext cx="10302240" cy="620435"/>
          </a:xfrm>
          <a:prstGeom prst="rect">
            <a:avLst/>
          </a:prstGeom>
          <a:noFill/>
          <a:ln/>
        </p:spPr>
        <p:txBody>
          <a:bodyPr wrap="none" lIns="0" tIns="0" rIns="0" bIns="0" rtlCol="0" anchor="t"/>
          <a:lstStyle/>
          <a:p>
            <a:pPr marL="0" indent="0" algn="l">
              <a:lnSpc>
                <a:spcPts val="4850"/>
              </a:lnSpc>
              <a:buNone/>
            </a:pPr>
            <a:r>
              <a:rPr lang="en-US" sz="3900" dirty="0">
                <a:solidFill>
                  <a:srgbClr val="D73AD7"/>
                </a:solidFill>
                <a:latin typeface="Source Serif 4 Semi Bold" pitchFamily="34" charset="0"/>
                <a:ea typeface="Source Serif 4 Semi Bold" pitchFamily="34" charset="-122"/>
                <a:cs typeface="Source Serif 4 Semi Bold" pitchFamily="34" charset="-120"/>
              </a:rPr>
              <a:t>Essential DOM Methods for Element Access</a:t>
            </a:r>
            <a:endParaRPr lang="en-US" sz="3900" dirty="0"/>
          </a:p>
        </p:txBody>
      </p:sp>
      <p:sp>
        <p:nvSpPr>
          <p:cNvPr id="3" name="Text 1"/>
          <p:cNvSpPr/>
          <p:nvPr/>
        </p:nvSpPr>
        <p:spPr>
          <a:xfrm>
            <a:off x="738426" y="1958459"/>
            <a:ext cx="13153549" cy="337542"/>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These methods are your primary tools for selecting specific elements within the DOM tree:</a:t>
            </a:r>
            <a:endParaRPr lang="en-US" sz="1650" dirty="0"/>
          </a:p>
        </p:txBody>
      </p:sp>
      <p:sp>
        <p:nvSpPr>
          <p:cNvPr id="4" name="Shape 2"/>
          <p:cNvSpPr/>
          <p:nvPr/>
        </p:nvSpPr>
        <p:spPr>
          <a:xfrm>
            <a:off x="738426" y="2533293"/>
            <a:ext cx="4243864" cy="2296001"/>
          </a:xfrm>
          <a:prstGeom prst="roundRect">
            <a:avLst>
              <a:gd name="adj" fmla="val 3859"/>
            </a:avLst>
          </a:prstGeom>
          <a:solidFill>
            <a:srgbClr val="FFFFFF">
              <a:alpha val="95000"/>
            </a:srgbClr>
          </a:solidFill>
          <a:ln w="22860">
            <a:solidFill>
              <a:srgbClr val="DABADD"/>
            </a:solidFill>
            <a:prstDash val="solid"/>
          </a:ln>
        </p:spPr>
      </p:sp>
      <p:pic>
        <p:nvPicPr>
          <p:cNvPr id="5" name="Image 0" descr="preencoded.png"/>
          <p:cNvPicPr>
            <a:picLocks noChangeAspect="1"/>
          </p:cNvPicPr>
          <p:nvPr/>
        </p:nvPicPr>
        <p:blipFill>
          <a:blip r:embed="rId3"/>
          <a:stretch>
            <a:fillRect/>
          </a:stretch>
        </p:blipFill>
        <p:spPr>
          <a:xfrm>
            <a:off x="738426" y="2533293"/>
            <a:ext cx="91440" cy="2296001"/>
          </a:xfrm>
          <a:prstGeom prst="rect">
            <a:avLst/>
          </a:prstGeom>
        </p:spPr>
      </p:pic>
      <p:sp>
        <p:nvSpPr>
          <p:cNvPr id="6" name="Text 3"/>
          <p:cNvSpPr/>
          <p:nvPr/>
        </p:nvSpPr>
        <p:spPr>
          <a:xfrm>
            <a:off x="1063704" y="2767132"/>
            <a:ext cx="3485436" cy="333137"/>
          </a:xfrm>
          <a:prstGeom prst="rect">
            <a:avLst/>
          </a:prstGeom>
          <a:noFill/>
          <a:ln/>
        </p:spPr>
        <p:txBody>
          <a:bodyPr wrap="none" lIns="0" tIns="0" rIns="0" bIns="0" rtlCol="0" anchor="t"/>
          <a:lstStyle/>
          <a:p>
            <a:pPr marL="0" indent="0" algn="l">
              <a:lnSpc>
                <a:spcPts val="2400"/>
              </a:lnSpc>
              <a:buNone/>
            </a:pPr>
            <a:r>
              <a:rPr lang="en-US" sz="1950" dirty="0">
                <a:solidFill>
                  <a:srgbClr val="272525"/>
                </a:solidFill>
                <a:highlight>
                  <a:srgbClr val="F2F2F2"/>
                </a:highlight>
                <a:latin typeface="Consolas" pitchFamily="34" charset="0"/>
                <a:ea typeface="Consolas" pitchFamily="34" charset="-122"/>
                <a:cs typeface="Consolas" pitchFamily="34" charset="-120"/>
              </a:rPr>
              <a:t>document.getElementById(id)</a:t>
            </a:r>
            <a:endParaRPr lang="en-US" sz="1950" dirty="0"/>
          </a:p>
        </p:txBody>
      </p:sp>
      <p:sp>
        <p:nvSpPr>
          <p:cNvPr id="7" name="Text 4"/>
          <p:cNvSpPr/>
          <p:nvPr/>
        </p:nvSpPr>
        <p:spPr>
          <a:xfrm>
            <a:off x="1063704" y="3226832"/>
            <a:ext cx="3684746" cy="103548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Retrieves a single element using its unique </a:t>
            </a:r>
            <a:r>
              <a:rPr lang="en-US" sz="1650" dirty="0">
                <a:solidFill>
                  <a:srgbClr val="272525"/>
                </a:solidFill>
                <a:highlight>
                  <a:srgbClr val="F2F2F2"/>
                </a:highlight>
                <a:latin typeface="Consolas" pitchFamily="34" charset="0"/>
                <a:ea typeface="Consolas" pitchFamily="34" charset="-122"/>
                <a:cs typeface="Consolas" pitchFamily="34" charset="-120"/>
              </a:rPr>
              <a:t>id</a:t>
            </a:r>
            <a:r>
              <a:rPr lang="en-US" sz="1650" dirty="0">
                <a:solidFill>
                  <a:srgbClr val="272525"/>
                </a:solidFill>
                <a:latin typeface="Source Sans 3" pitchFamily="34" charset="0"/>
                <a:ea typeface="Source Sans 3" pitchFamily="34" charset="-122"/>
                <a:cs typeface="Source Sans 3" pitchFamily="34" charset="-120"/>
              </a:rPr>
              <a:t> attribute. Ideal for direct access to specific page components.</a:t>
            </a:r>
            <a:endParaRPr lang="en-US" sz="1650" dirty="0"/>
          </a:p>
        </p:txBody>
      </p:sp>
      <p:sp>
        <p:nvSpPr>
          <p:cNvPr id="8" name="Shape 5"/>
          <p:cNvSpPr/>
          <p:nvPr/>
        </p:nvSpPr>
        <p:spPr>
          <a:xfrm>
            <a:off x="5193268" y="2533293"/>
            <a:ext cx="4243864" cy="2296001"/>
          </a:xfrm>
          <a:prstGeom prst="roundRect">
            <a:avLst>
              <a:gd name="adj" fmla="val 3859"/>
            </a:avLst>
          </a:prstGeom>
          <a:solidFill>
            <a:srgbClr val="FFFFFF">
              <a:alpha val="95000"/>
            </a:srgbClr>
          </a:solidFill>
          <a:ln w="22860">
            <a:solidFill>
              <a:srgbClr val="DABADD"/>
            </a:solidFill>
            <a:prstDash val="solid"/>
          </a:ln>
        </p:spPr>
      </p:sp>
      <p:pic>
        <p:nvPicPr>
          <p:cNvPr id="9" name="Image 1" descr="preencoded.png"/>
          <p:cNvPicPr>
            <a:picLocks noChangeAspect="1"/>
          </p:cNvPicPr>
          <p:nvPr/>
        </p:nvPicPr>
        <p:blipFill>
          <a:blip r:embed="rId3"/>
          <a:stretch>
            <a:fillRect/>
          </a:stretch>
        </p:blipFill>
        <p:spPr>
          <a:xfrm>
            <a:off x="5193268" y="2533293"/>
            <a:ext cx="91440" cy="2296001"/>
          </a:xfrm>
          <a:prstGeom prst="rect">
            <a:avLst/>
          </a:prstGeom>
        </p:spPr>
      </p:pic>
      <p:sp>
        <p:nvSpPr>
          <p:cNvPr id="10" name="Text 6"/>
          <p:cNvSpPr/>
          <p:nvPr/>
        </p:nvSpPr>
        <p:spPr>
          <a:xfrm>
            <a:off x="5518547" y="2767132"/>
            <a:ext cx="3684746" cy="666274"/>
          </a:xfrm>
          <a:prstGeom prst="rect">
            <a:avLst/>
          </a:prstGeom>
          <a:noFill/>
          <a:ln/>
        </p:spPr>
        <p:txBody>
          <a:bodyPr wrap="square" lIns="0" tIns="0" rIns="0" bIns="0" rtlCol="0" anchor="t"/>
          <a:lstStyle/>
          <a:p>
            <a:pPr marL="0" indent="0" algn="l">
              <a:lnSpc>
                <a:spcPts val="2400"/>
              </a:lnSpc>
              <a:buNone/>
            </a:pPr>
            <a:r>
              <a:rPr lang="en-US" sz="1950" dirty="0">
                <a:solidFill>
                  <a:srgbClr val="272525"/>
                </a:solidFill>
                <a:highlight>
                  <a:srgbClr val="F2F2F2"/>
                </a:highlight>
                <a:latin typeface="Consolas" pitchFamily="34" charset="0"/>
                <a:ea typeface="Consolas" pitchFamily="34" charset="-122"/>
                <a:cs typeface="Consolas" pitchFamily="34" charset="-120"/>
              </a:rPr>
              <a:t>document.getElementsByClassName(name)</a:t>
            </a:r>
            <a:endParaRPr lang="en-US" sz="1950" dirty="0"/>
          </a:p>
        </p:txBody>
      </p:sp>
      <p:sp>
        <p:nvSpPr>
          <p:cNvPr id="11" name="Text 7"/>
          <p:cNvSpPr/>
          <p:nvPr/>
        </p:nvSpPr>
        <p:spPr>
          <a:xfrm>
            <a:off x="5518547" y="3559969"/>
            <a:ext cx="3684746" cy="101262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Returns a live HTMLCollection of all elements sharing a specified class name. Great for grouping similar elements.</a:t>
            </a:r>
            <a:endParaRPr lang="en-US" sz="1650" dirty="0"/>
          </a:p>
        </p:txBody>
      </p:sp>
      <p:sp>
        <p:nvSpPr>
          <p:cNvPr id="12" name="Shape 8"/>
          <p:cNvSpPr/>
          <p:nvPr/>
        </p:nvSpPr>
        <p:spPr>
          <a:xfrm>
            <a:off x="9648111" y="2533293"/>
            <a:ext cx="4243864" cy="2296001"/>
          </a:xfrm>
          <a:prstGeom prst="roundRect">
            <a:avLst>
              <a:gd name="adj" fmla="val 3859"/>
            </a:avLst>
          </a:prstGeom>
          <a:solidFill>
            <a:srgbClr val="FFFFFF">
              <a:alpha val="95000"/>
            </a:srgbClr>
          </a:solidFill>
          <a:ln w="22860">
            <a:solidFill>
              <a:srgbClr val="DABADD"/>
            </a:solidFill>
            <a:prstDash val="solid"/>
          </a:ln>
        </p:spPr>
      </p:sp>
      <p:pic>
        <p:nvPicPr>
          <p:cNvPr id="13" name="Image 2" descr="preencoded.png"/>
          <p:cNvPicPr>
            <a:picLocks noChangeAspect="1"/>
          </p:cNvPicPr>
          <p:nvPr/>
        </p:nvPicPr>
        <p:blipFill>
          <a:blip r:embed="rId3"/>
          <a:stretch>
            <a:fillRect/>
          </a:stretch>
        </p:blipFill>
        <p:spPr>
          <a:xfrm>
            <a:off x="9648111" y="2533293"/>
            <a:ext cx="91440" cy="2296001"/>
          </a:xfrm>
          <a:prstGeom prst="rect">
            <a:avLst/>
          </a:prstGeom>
        </p:spPr>
      </p:pic>
      <p:sp>
        <p:nvSpPr>
          <p:cNvPr id="14" name="Text 9"/>
          <p:cNvSpPr/>
          <p:nvPr/>
        </p:nvSpPr>
        <p:spPr>
          <a:xfrm>
            <a:off x="9973389" y="2767132"/>
            <a:ext cx="3684746" cy="666274"/>
          </a:xfrm>
          <a:prstGeom prst="rect">
            <a:avLst/>
          </a:prstGeom>
          <a:noFill/>
          <a:ln/>
        </p:spPr>
        <p:txBody>
          <a:bodyPr wrap="square" lIns="0" tIns="0" rIns="0" bIns="0" rtlCol="0" anchor="t"/>
          <a:lstStyle/>
          <a:p>
            <a:pPr marL="0" indent="0" algn="l">
              <a:lnSpc>
                <a:spcPts val="2400"/>
              </a:lnSpc>
              <a:buNone/>
            </a:pPr>
            <a:r>
              <a:rPr lang="en-US" sz="1950" dirty="0">
                <a:solidFill>
                  <a:srgbClr val="272525"/>
                </a:solidFill>
                <a:highlight>
                  <a:srgbClr val="F2F2F2"/>
                </a:highlight>
                <a:latin typeface="Consolas" pitchFamily="34" charset="0"/>
                <a:ea typeface="Consolas" pitchFamily="34" charset="-122"/>
                <a:cs typeface="Consolas" pitchFamily="34" charset="-120"/>
              </a:rPr>
              <a:t>document.getElementsByTagName(name)</a:t>
            </a:r>
            <a:endParaRPr lang="en-US" sz="1950" dirty="0"/>
          </a:p>
        </p:txBody>
      </p:sp>
      <p:sp>
        <p:nvSpPr>
          <p:cNvPr id="15" name="Text 10"/>
          <p:cNvSpPr/>
          <p:nvPr/>
        </p:nvSpPr>
        <p:spPr>
          <a:xfrm>
            <a:off x="9973389" y="3559969"/>
            <a:ext cx="3684746" cy="103548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Provides a live HTMLCollection of all elements with a particular tag name, such as all </a:t>
            </a:r>
            <a:r>
              <a:rPr lang="en-US" sz="1650" dirty="0">
                <a:solidFill>
                  <a:srgbClr val="272525"/>
                </a:solidFill>
                <a:highlight>
                  <a:srgbClr val="F2F2F2"/>
                </a:highlight>
                <a:latin typeface="Consolas" pitchFamily="34" charset="0"/>
                <a:ea typeface="Consolas" pitchFamily="34" charset="-122"/>
                <a:cs typeface="Consolas" pitchFamily="34" charset="-120"/>
              </a:rPr>
              <a:t>&lt;p&gt;</a:t>
            </a:r>
            <a:r>
              <a:rPr lang="en-US" sz="1650" dirty="0">
                <a:solidFill>
                  <a:srgbClr val="272525"/>
                </a:solidFill>
                <a:latin typeface="Source Sans 3" pitchFamily="34" charset="0"/>
                <a:ea typeface="Source Sans 3" pitchFamily="34" charset="-122"/>
                <a:cs typeface="Source Sans 3" pitchFamily="34" charset="-120"/>
              </a:rPr>
              <a:t> tags or </a:t>
            </a:r>
            <a:r>
              <a:rPr lang="en-US" sz="1650" dirty="0">
                <a:solidFill>
                  <a:srgbClr val="272525"/>
                </a:solidFill>
                <a:highlight>
                  <a:srgbClr val="F2F2F2"/>
                </a:highlight>
                <a:latin typeface="Consolas" pitchFamily="34" charset="0"/>
                <a:ea typeface="Consolas" pitchFamily="34" charset="-122"/>
                <a:cs typeface="Consolas" pitchFamily="34" charset="-120"/>
              </a:rPr>
              <a:t>&lt;img&gt;</a:t>
            </a:r>
            <a:r>
              <a:rPr lang="en-US" sz="1650" dirty="0">
                <a:solidFill>
                  <a:srgbClr val="272525"/>
                </a:solidFill>
                <a:latin typeface="Source Sans 3" pitchFamily="34" charset="0"/>
                <a:ea typeface="Source Sans 3" pitchFamily="34" charset="-122"/>
                <a:cs typeface="Source Sans 3" pitchFamily="34" charset="-120"/>
              </a:rPr>
              <a:t> tags.</a:t>
            </a:r>
            <a:endParaRPr lang="en-US" sz="1650" dirty="0"/>
          </a:p>
        </p:txBody>
      </p:sp>
      <p:sp>
        <p:nvSpPr>
          <p:cNvPr id="16" name="Shape 11"/>
          <p:cNvSpPr/>
          <p:nvPr/>
        </p:nvSpPr>
        <p:spPr>
          <a:xfrm>
            <a:off x="738426" y="5040273"/>
            <a:ext cx="4243864" cy="2273141"/>
          </a:xfrm>
          <a:prstGeom prst="roundRect">
            <a:avLst>
              <a:gd name="adj" fmla="val 3898"/>
            </a:avLst>
          </a:prstGeom>
          <a:solidFill>
            <a:srgbClr val="FFFFFF">
              <a:alpha val="95000"/>
            </a:srgbClr>
          </a:solidFill>
          <a:ln w="22860">
            <a:solidFill>
              <a:srgbClr val="DABADD"/>
            </a:solidFill>
            <a:prstDash val="solid"/>
          </a:ln>
        </p:spPr>
      </p:sp>
      <p:pic>
        <p:nvPicPr>
          <p:cNvPr id="17" name="Image 3" descr="preencoded.png"/>
          <p:cNvPicPr>
            <a:picLocks noChangeAspect="1"/>
          </p:cNvPicPr>
          <p:nvPr/>
        </p:nvPicPr>
        <p:blipFill>
          <a:blip r:embed="rId4"/>
          <a:stretch>
            <a:fillRect/>
          </a:stretch>
        </p:blipFill>
        <p:spPr>
          <a:xfrm>
            <a:off x="738426" y="5040273"/>
            <a:ext cx="91440" cy="2273141"/>
          </a:xfrm>
          <a:prstGeom prst="rect">
            <a:avLst/>
          </a:prstGeom>
        </p:spPr>
      </p:pic>
      <p:sp>
        <p:nvSpPr>
          <p:cNvPr id="18" name="Text 12"/>
          <p:cNvSpPr/>
          <p:nvPr/>
        </p:nvSpPr>
        <p:spPr>
          <a:xfrm>
            <a:off x="1063704" y="5274112"/>
            <a:ext cx="3684746" cy="666274"/>
          </a:xfrm>
          <a:prstGeom prst="rect">
            <a:avLst/>
          </a:prstGeom>
          <a:noFill/>
          <a:ln/>
        </p:spPr>
        <p:txBody>
          <a:bodyPr wrap="square" lIns="0" tIns="0" rIns="0" bIns="0" rtlCol="0" anchor="t"/>
          <a:lstStyle/>
          <a:p>
            <a:pPr marL="0" indent="0" algn="l">
              <a:lnSpc>
                <a:spcPts val="2400"/>
              </a:lnSpc>
              <a:buNone/>
            </a:pPr>
            <a:r>
              <a:rPr lang="en-US" sz="1950" dirty="0">
                <a:solidFill>
                  <a:srgbClr val="272525"/>
                </a:solidFill>
                <a:highlight>
                  <a:srgbClr val="F2F2F2"/>
                </a:highlight>
                <a:latin typeface="Consolas" pitchFamily="34" charset="0"/>
                <a:ea typeface="Consolas" pitchFamily="34" charset="-122"/>
                <a:cs typeface="Consolas" pitchFamily="34" charset="-120"/>
              </a:rPr>
              <a:t>document.querySelector(selector)</a:t>
            </a:r>
            <a:endParaRPr lang="en-US" sz="1950" dirty="0"/>
          </a:p>
        </p:txBody>
      </p:sp>
      <p:sp>
        <p:nvSpPr>
          <p:cNvPr id="19" name="Text 13"/>
          <p:cNvSpPr/>
          <p:nvPr/>
        </p:nvSpPr>
        <p:spPr>
          <a:xfrm>
            <a:off x="1063704" y="6066949"/>
            <a:ext cx="3684746" cy="101262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Returns the first element that matches a specified CSS selector. Highly versatile for precise targeting.</a:t>
            </a:r>
            <a:endParaRPr lang="en-US" sz="1650" dirty="0"/>
          </a:p>
        </p:txBody>
      </p:sp>
      <p:sp>
        <p:nvSpPr>
          <p:cNvPr id="20" name="Shape 14"/>
          <p:cNvSpPr/>
          <p:nvPr/>
        </p:nvSpPr>
        <p:spPr>
          <a:xfrm>
            <a:off x="5193268" y="5040273"/>
            <a:ext cx="4243864" cy="2273141"/>
          </a:xfrm>
          <a:prstGeom prst="roundRect">
            <a:avLst>
              <a:gd name="adj" fmla="val 3898"/>
            </a:avLst>
          </a:prstGeom>
          <a:solidFill>
            <a:srgbClr val="FFFFFF">
              <a:alpha val="95000"/>
            </a:srgbClr>
          </a:solidFill>
          <a:ln w="22860">
            <a:solidFill>
              <a:srgbClr val="DABADD"/>
            </a:solidFill>
            <a:prstDash val="solid"/>
          </a:ln>
        </p:spPr>
      </p:sp>
      <p:pic>
        <p:nvPicPr>
          <p:cNvPr id="21" name="Image 4" descr="preencoded.png"/>
          <p:cNvPicPr>
            <a:picLocks noChangeAspect="1"/>
          </p:cNvPicPr>
          <p:nvPr/>
        </p:nvPicPr>
        <p:blipFill>
          <a:blip r:embed="rId4"/>
          <a:stretch>
            <a:fillRect/>
          </a:stretch>
        </p:blipFill>
        <p:spPr>
          <a:xfrm>
            <a:off x="5193268" y="5040273"/>
            <a:ext cx="91440" cy="2273141"/>
          </a:xfrm>
          <a:prstGeom prst="rect">
            <a:avLst/>
          </a:prstGeom>
        </p:spPr>
      </p:pic>
      <p:sp>
        <p:nvSpPr>
          <p:cNvPr id="22" name="Text 15"/>
          <p:cNvSpPr/>
          <p:nvPr/>
        </p:nvSpPr>
        <p:spPr>
          <a:xfrm>
            <a:off x="5518547" y="5274112"/>
            <a:ext cx="3684746" cy="666274"/>
          </a:xfrm>
          <a:prstGeom prst="rect">
            <a:avLst/>
          </a:prstGeom>
          <a:noFill/>
          <a:ln/>
        </p:spPr>
        <p:txBody>
          <a:bodyPr wrap="square" lIns="0" tIns="0" rIns="0" bIns="0" rtlCol="0" anchor="t"/>
          <a:lstStyle/>
          <a:p>
            <a:pPr marL="0" indent="0" algn="l">
              <a:lnSpc>
                <a:spcPts val="2400"/>
              </a:lnSpc>
              <a:buNone/>
            </a:pPr>
            <a:r>
              <a:rPr lang="en-US" sz="1950" dirty="0">
                <a:solidFill>
                  <a:srgbClr val="272525"/>
                </a:solidFill>
                <a:highlight>
                  <a:srgbClr val="F2F2F2"/>
                </a:highlight>
                <a:latin typeface="Consolas" pitchFamily="34" charset="0"/>
                <a:ea typeface="Consolas" pitchFamily="34" charset="-122"/>
                <a:cs typeface="Consolas" pitchFamily="34" charset="-120"/>
              </a:rPr>
              <a:t>document.querySelectorAll(selector)</a:t>
            </a:r>
            <a:endParaRPr lang="en-US" sz="1950" dirty="0"/>
          </a:p>
        </p:txBody>
      </p:sp>
      <p:sp>
        <p:nvSpPr>
          <p:cNvPr id="23" name="Text 16"/>
          <p:cNvSpPr/>
          <p:nvPr/>
        </p:nvSpPr>
        <p:spPr>
          <a:xfrm>
            <a:off x="5518547" y="6066949"/>
            <a:ext cx="3684746" cy="101262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Source Sans 3" pitchFamily="34" charset="0"/>
                <a:ea typeface="Source Sans 3" pitchFamily="34" charset="-122"/>
                <a:cs typeface="Source Sans 3" pitchFamily="34" charset="-120"/>
              </a:rPr>
              <a:t>Returns a static NodeList of all elements that match a specified CSS selector, offering robust selection capabilities.</a:t>
            </a:r>
            <a:endParaRPr lang="en-US" sz="16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9818" y="353378"/>
            <a:ext cx="7562374" cy="378023"/>
          </a:xfrm>
          <a:prstGeom prst="rect">
            <a:avLst/>
          </a:prstGeom>
          <a:noFill/>
          <a:ln/>
        </p:spPr>
        <p:txBody>
          <a:bodyPr wrap="none" lIns="0" tIns="0" rIns="0" bIns="0" rtlCol="0" anchor="t"/>
          <a:lstStyle/>
          <a:p>
            <a:pPr marL="0" indent="0" algn="l">
              <a:lnSpc>
                <a:spcPts val="2950"/>
              </a:lnSpc>
              <a:buNone/>
            </a:pPr>
            <a:r>
              <a:rPr lang="en-US" sz="2350" dirty="0">
                <a:solidFill>
                  <a:srgbClr val="D73AD7"/>
                </a:solidFill>
                <a:latin typeface="Source Serif 4 Semi Bold" pitchFamily="34" charset="0"/>
                <a:ea typeface="Source Serif 4 Semi Bold" pitchFamily="34" charset="-122"/>
                <a:cs typeface="Source Serif 4 Semi Bold" pitchFamily="34" charset="-120"/>
              </a:rPr>
              <a:t>Common DOM Properties for Element Manipulation</a:t>
            </a:r>
            <a:endParaRPr lang="en-US" sz="2350" dirty="0"/>
          </a:p>
        </p:txBody>
      </p:sp>
      <p:sp>
        <p:nvSpPr>
          <p:cNvPr id="3" name="Text 1"/>
          <p:cNvSpPr/>
          <p:nvPr/>
        </p:nvSpPr>
        <p:spPr>
          <a:xfrm>
            <a:off x="449818" y="1052632"/>
            <a:ext cx="1512094" cy="204192"/>
          </a:xfrm>
          <a:prstGeom prst="rect">
            <a:avLst/>
          </a:prstGeom>
          <a:noFill/>
          <a:ln/>
        </p:spPr>
        <p:txBody>
          <a:bodyPr wrap="none" lIns="0" tIns="0" rIns="0" bIns="0" rtlCol="0" anchor="t"/>
          <a:lstStyle/>
          <a:p>
            <a:pPr marL="0" indent="0" algn="l">
              <a:lnSpc>
                <a:spcPts val="145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element.innerHTML</a:t>
            </a:r>
            <a:endParaRPr lang="en-US" sz="1150" dirty="0"/>
          </a:p>
        </p:txBody>
      </p:sp>
      <p:sp>
        <p:nvSpPr>
          <p:cNvPr id="4" name="Text 2"/>
          <p:cNvSpPr/>
          <p:nvPr/>
        </p:nvSpPr>
        <p:spPr>
          <a:xfrm>
            <a:off x="449818" y="1385292"/>
            <a:ext cx="6708577" cy="41148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Source Sans 3" pitchFamily="34" charset="0"/>
                <a:ea typeface="Source Sans 3" pitchFamily="34" charset="-122"/>
                <a:cs typeface="Source Sans 3" pitchFamily="34" charset="-120"/>
              </a:rPr>
              <a:t>Allows you to get or set the HTML content located inside an element. Perfect for dynamically updating text or adding new HTML.</a:t>
            </a:r>
            <a:endParaRPr lang="en-US" sz="1000" dirty="0"/>
          </a:p>
        </p:txBody>
      </p:sp>
      <p:sp>
        <p:nvSpPr>
          <p:cNvPr id="5" name="Text 3"/>
          <p:cNvSpPr/>
          <p:nvPr/>
        </p:nvSpPr>
        <p:spPr>
          <a:xfrm>
            <a:off x="449818" y="1925241"/>
            <a:ext cx="1512094" cy="204192"/>
          </a:xfrm>
          <a:prstGeom prst="rect">
            <a:avLst/>
          </a:prstGeom>
          <a:noFill/>
          <a:ln/>
        </p:spPr>
        <p:txBody>
          <a:bodyPr wrap="none" lIns="0" tIns="0" rIns="0" bIns="0" rtlCol="0" anchor="t"/>
          <a:lstStyle/>
          <a:p>
            <a:pPr marL="0" indent="0" algn="l">
              <a:lnSpc>
                <a:spcPts val="145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element.style</a:t>
            </a:r>
            <a:endParaRPr lang="en-US" sz="1150" dirty="0"/>
          </a:p>
        </p:txBody>
      </p:sp>
      <p:sp>
        <p:nvSpPr>
          <p:cNvPr id="6" name="Text 4"/>
          <p:cNvSpPr/>
          <p:nvPr/>
        </p:nvSpPr>
        <p:spPr>
          <a:xfrm>
            <a:off x="449818" y="2257901"/>
            <a:ext cx="6708577" cy="205740"/>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Source Sans 3" pitchFamily="34" charset="0"/>
                <a:ea typeface="Source Sans 3" pitchFamily="34" charset="-122"/>
                <a:cs typeface="Source Sans 3" pitchFamily="34" charset="-120"/>
              </a:rPr>
              <a:t>Provides direct access to modify the inline CSS styles of an element. Change colors, fonts, visibility, and more on the fly.</a:t>
            </a:r>
            <a:endParaRPr lang="en-US" sz="1000" dirty="0"/>
          </a:p>
        </p:txBody>
      </p:sp>
      <p:sp>
        <p:nvSpPr>
          <p:cNvPr id="7" name="Text 5"/>
          <p:cNvSpPr/>
          <p:nvPr/>
        </p:nvSpPr>
        <p:spPr>
          <a:xfrm>
            <a:off x="449818" y="2592110"/>
            <a:ext cx="1512094" cy="204192"/>
          </a:xfrm>
          <a:prstGeom prst="rect">
            <a:avLst/>
          </a:prstGeom>
          <a:noFill/>
          <a:ln/>
        </p:spPr>
        <p:txBody>
          <a:bodyPr wrap="none" lIns="0" tIns="0" rIns="0" bIns="0" rtlCol="0" anchor="t"/>
          <a:lstStyle/>
          <a:p>
            <a:pPr marL="0" indent="0" algn="l">
              <a:lnSpc>
                <a:spcPts val="145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element.attributes</a:t>
            </a:r>
            <a:endParaRPr lang="en-US" sz="1150" dirty="0"/>
          </a:p>
        </p:txBody>
      </p:sp>
      <p:sp>
        <p:nvSpPr>
          <p:cNvPr id="8" name="Text 6"/>
          <p:cNvSpPr/>
          <p:nvPr/>
        </p:nvSpPr>
        <p:spPr>
          <a:xfrm>
            <a:off x="449818" y="2924770"/>
            <a:ext cx="6708577" cy="44196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Source Sans 3" pitchFamily="34" charset="0"/>
                <a:ea typeface="Source Sans 3" pitchFamily="34" charset="-122"/>
                <a:cs typeface="Source Sans 3" pitchFamily="34" charset="-120"/>
              </a:rPr>
              <a:t>An object representing all attributes of an element. Use methods like </a:t>
            </a:r>
            <a:r>
              <a:rPr lang="en-US" sz="1000" dirty="0">
                <a:solidFill>
                  <a:srgbClr val="272525"/>
                </a:solidFill>
                <a:highlight>
                  <a:srgbClr val="F2F2F2"/>
                </a:highlight>
                <a:latin typeface="Consolas" pitchFamily="34" charset="0"/>
                <a:ea typeface="Consolas" pitchFamily="34" charset="-122"/>
                <a:cs typeface="Consolas" pitchFamily="34" charset="-120"/>
              </a:rPr>
              <a:t>getAttribute()</a:t>
            </a:r>
            <a:r>
              <a:rPr lang="en-US" sz="1000" dirty="0">
                <a:solidFill>
                  <a:srgbClr val="272525"/>
                </a:solidFill>
                <a:latin typeface="Source Sans 3" pitchFamily="34" charset="0"/>
                <a:ea typeface="Source Sans 3" pitchFamily="34" charset="-122"/>
                <a:cs typeface="Source Sans 3" pitchFamily="34" charset="-120"/>
              </a:rPr>
              <a:t> and </a:t>
            </a:r>
            <a:r>
              <a:rPr lang="en-US" sz="1000" dirty="0">
                <a:solidFill>
                  <a:srgbClr val="272525"/>
                </a:solidFill>
                <a:highlight>
                  <a:srgbClr val="F2F2F2"/>
                </a:highlight>
                <a:latin typeface="Consolas" pitchFamily="34" charset="0"/>
                <a:ea typeface="Consolas" pitchFamily="34" charset="-122"/>
                <a:cs typeface="Consolas" pitchFamily="34" charset="-120"/>
              </a:rPr>
              <a:t>setAttribute()</a:t>
            </a:r>
            <a:r>
              <a:rPr lang="en-US" sz="1000" dirty="0">
                <a:solidFill>
                  <a:srgbClr val="272525"/>
                </a:solidFill>
                <a:latin typeface="Source Sans 3" pitchFamily="34" charset="0"/>
                <a:ea typeface="Source Sans 3" pitchFamily="34" charset="-122"/>
                <a:cs typeface="Source Sans 3" pitchFamily="34" charset="-120"/>
              </a:rPr>
              <a:t> to read or change them (e.g., </a:t>
            </a:r>
            <a:r>
              <a:rPr lang="en-US" sz="1000" dirty="0">
                <a:solidFill>
                  <a:srgbClr val="272525"/>
                </a:solidFill>
                <a:highlight>
                  <a:srgbClr val="F2F2F2"/>
                </a:highlight>
                <a:latin typeface="Consolas" pitchFamily="34" charset="0"/>
                <a:ea typeface="Consolas" pitchFamily="34" charset="-122"/>
                <a:cs typeface="Consolas" pitchFamily="34" charset="-120"/>
              </a:rPr>
              <a:t>src</a:t>
            </a:r>
            <a:r>
              <a:rPr lang="en-US" sz="1000" dirty="0">
                <a:solidFill>
                  <a:srgbClr val="272525"/>
                </a:solidFill>
                <a:latin typeface="Source Sans 3" pitchFamily="34" charset="0"/>
                <a:ea typeface="Source Sans 3" pitchFamily="34" charset="-122"/>
                <a:cs typeface="Source Sans 3" pitchFamily="34" charset="-120"/>
              </a:rPr>
              <a:t> for images, </a:t>
            </a:r>
            <a:r>
              <a:rPr lang="en-US" sz="1000" dirty="0">
                <a:solidFill>
                  <a:srgbClr val="272525"/>
                </a:solidFill>
                <a:highlight>
                  <a:srgbClr val="F2F2F2"/>
                </a:highlight>
                <a:latin typeface="Consolas" pitchFamily="34" charset="0"/>
                <a:ea typeface="Consolas" pitchFamily="34" charset="-122"/>
                <a:cs typeface="Consolas" pitchFamily="34" charset="-120"/>
              </a:rPr>
              <a:t>href</a:t>
            </a:r>
            <a:r>
              <a:rPr lang="en-US" sz="1000" dirty="0">
                <a:solidFill>
                  <a:srgbClr val="272525"/>
                </a:solidFill>
                <a:latin typeface="Source Sans 3" pitchFamily="34" charset="0"/>
                <a:ea typeface="Source Sans 3" pitchFamily="34" charset="-122"/>
                <a:cs typeface="Source Sans 3" pitchFamily="34" charset="-120"/>
              </a:rPr>
              <a:t> for links).</a:t>
            </a:r>
            <a:endParaRPr lang="en-US" sz="1000" dirty="0"/>
          </a:p>
        </p:txBody>
      </p:sp>
      <p:sp>
        <p:nvSpPr>
          <p:cNvPr id="9" name="Text 7"/>
          <p:cNvSpPr/>
          <p:nvPr/>
        </p:nvSpPr>
        <p:spPr>
          <a:xfrm>
            <a:off x="7479625" y="1052632"/>
            <a:ext cx="2243733" cy="188952"/>
          </a:xfrm>
          <a:prstGeom prst="rect">
            <a:avLst/>
          </a:prstGeom>
          <a:noFill/>
          <a:ln/>
        </p:spPr>
        <p:txBody>
          <a:bodyPr wrap="none" lIns="0" tIns="0" rIns="0" bIns="0" rtlCol="0" anchor="t"/>
          <a:lstStyle/>
          <a:p>
            <a:pPr marL="0" indent="0" algn="l">
              <a:lnSpc>
                <a:spcPts val="1450"/>
              </a:lnSpc>
              <a:buNone/>
            </a:pPr>
            <a:r>
              <a:rPr lang="en-US" sz="1150" dirty="0">
                <a:solidFill>
                  <a:srgbClr val="D75BE2"/>
                </a:solidFill>
                <a:latin typeface="Source Serif 4 Semi Bold" pitchFamily="34" charset="0"/>
                <a:ea typeface="Source Serif 4 Semi Bold" pitchFamily="34" charset="-122"/>
                <a:cs typeface="Source Serif 4 Semi Bold" pitchFamily="34" charset="-120"/>
              </a:rPr>
              <a:t>DOM Tree Traversal Properties</a:t>
            </a:r>
            <a:endParaRPr lang="en-US" sz="1150" dirty="0"/>
          </a:p>
        </p:txBody>
      </p:sp>
      <p:sp>
        <p:nvSpPr>
          <p:cNvPr id="10" name="Text 8"/>
          <p:cNvSpPr/>
          <p:nvPr/>
        </p:nvSpPr>
        <p:spPr>
          <a:xfrm>
            <a:off x="7479625" y="1370052"/>
            <a:ext cx="6708577" cy="22098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highlight>
                  <a:srgbClr val="F2F2F2"/>
                </a:highlight>
                <a:latin typeface="Consolas" pitchFamily="34" charset="0"/>
                <a:ea typeface="Consolas" pitchFamily="34" charset="-122"/>
                <a:cs typeface="Consolas" pitchFamily="34" charset="-120"/>
              </a:rPr>
              <a:t>element.parentNode</a:t>
            </a:r>
            <a:r>
              <a:rPr lang="en-US" sz="1000" b="1" dirty="0">
                <a:solidFill>
                  <a:srgbClr val="272525"/>
                </a:solidFill>
                <a:latin typeface="Source Sans 3" pitchFamily="34" charset="0"/>
                <a:ea typeface="Source Sans 3" pitchFamily="34" charset="-122"/>
                <a:cs typeface="Source Sans 3" pitchFamily="34" charset="-120"/>
              </a:rPr>
              <a:t>:</a:t>
            </a:r>
            <a:r>
              <a:rPr lang="en-US" sz="1000" dirty="0">
                <a:solidFill>
                  <a:srgbClr val="272525"/>
                </a:solidFill>
                <a:latin typeface="Source Sans 3" pitchFamily="34" charset="0"/>
                <a:ea typeface="Source Sans 3" pitchFamily="34" charset="-122"/>
                <a:cs typeface="Source Sans 3" pitchFamily="34" charset="-120"/>
              </a:rPr>
              <a:t> Access the immediate parent of an element.</a:t>
            </a:r>
            <a:endParaRPr lang="en-US" sz="1000" dirty="0"/>
          </a:p>
        </p:txBody>
      </p:sp>
      <p:sp>
        <p:nvSpPr>
          <p:cNvPr id="11" name="Text 9"/>
          <p:cNvSpPr/>
          <p:nvPr/>
        </p:nvSpPr>
        <p:spPr>
          <a:xfrm>
            <a:off x="7479625" y="1635919"/>
            <a:ext cx="6708577" cy="22098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highlight>
                  <a:srgbClr val="F2F2F2"/>
                </a:highlight>
                <a:latin typeface="Consolas" pitchFamily="34" charset="0"/>
                <a:ea typeface="Consolas" pitchFamily="34" charset="-122"/>
                <a:cs typeface="Consolas" pitchFamily="34" charset="-120"/>
              </a:rPr>
              <a:t>element.childNodes</a:t>
            </a:r>
            <a:r>
              <a:rPr lang="en-US" sz="1000" b="1" dirty="0">
                <a:solidFill>
                  <a:srgbClr val="272525"/>
                </a:solidFill>
                <a:latin typeface="Source Sans 3" pitchFamily="34" charset="0"/>
                <a:ea typeface="Source Sans 3" pitchFamily="34" charset="-122"/>
                <a:cs typeface="Source Sans 3" pitchFamily="34" charset="-120"/>
              </a:rPr>
              <a:t>:</a:t>
            </a:r>
            <a:r>
              <a:rPr lang="en-US" sz="1000" dirty="0">
                <a:solidFill>
                  <a:srgbClr val="272525"/>
                </a:solidFill>
                <a:latin typeface="Source Sans 3" pitchFamily="34" charset="0"/>
                <a:ea typeface="Source Sans 3" pitchFamily="34" charset="-122"/>
                <a:cs typeface="Source Sans 3" pitchFamily="34" charset="-120"/>
              </a:rPr>
              <a:t> Get a NodeList of all direct children, including text and comment nodes.</a:t>
            </a:r>
            <a:endParaRPr lang="en-US" sz="1000" dirty="0"/>
          </a:p>
        </p:txBody>
      </p:sp>
      <p:sp>
        <p:nvSpPr>
          <p:cNvPr id="12" name="Text 10"/>
          <p:cNvSpPr/>
          <p:nvPr/>
        </p:nvSpPr>
        <p:spPr>
          <a:xfrm>
            <a:off x="7479625" y="1901785"/>
            <a:ext cx="6708577" cy="22098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highlight>
                  <a:srgbClr val="F2F2F2"/>
                </a:highlight>
                <a:latin typeface="Consolas" pitchFamily="34" charset="0"/>
                <a:ea typeface="Consolas" pitchFamily="34" charset="-122"/>
                <a:cs typeface="Consolas" pitchFamily="34" charset="-120"/>
              </a:rPr>
              <a:t>element.firstChild</a:t>
            </a:r>
            <a:r>
              <a:rPr lang="en-US" sz="1000" b="1" dirty="0">
                <a:solidFill>
                  <a:srgbClr val="272525"/>
                </a:solidFill>
                <a:latin typeface="Source Sans 3" pitchFamily="34" charset="0"/>
                <a:ea typeface="Source Sans 3" pitchFamily="34" charset="-122"/>
                <a:cs typeface="Source Sans 3" pitchFamily="34" charset="-120"/>
              </a:rPr>
              <a:t>:</a:t>
            </a:r>
            <a:r>
              <a:rPr lang="en-US" sz="1000" dirty="0">
                <a:solidFill>
                  <a:srgbClr val="272525"/>
                </a:solidFill>
                <a:latin typeface="Source Sans 3" pitchFamily="34" charset="0"/>
                <a:ea typeface="Source Sans 3" pitchFamily="34" charset="-122"/>
                <a:cs typeface="Source Sans 3" pitchFamily="34" charset="-120"/>
              </a:rPr>
              <a:t> Access the very first child node of an element.</a:t>
            </a:r>
            <a:endParaRPr lang="en-US" sz="1000" dirty="0"/>
          </a:p>
        </p:txBody>
      </p:sp>
      <p:sp>
        <p:nvSpPr>
          <p:cNvPr id="13" name="Text 11"/>
          <p:cNvSpPr/>
          <p:nvPr/>
        </p:nvSpPr>
        <p:spPr>
          <a:xfrm>
            <a:off x="7479625" y="2167652"/>
            <a:ext cx="6708577" cy="22098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highlight>
                  <a:srgbClr val="F2F2F2"/>
                </a:highlight>
                <a:latin typeface="Consolas" pitchFamily="34" charset="0"/>
                <a:ea typeface="Consolas" pitchFamily="34" charset="-122"/>
                <a:cs typeface="Consolas" pitchFamily="34" charset="-120"/>
              </a:rPr>
              <a:t>element.nextElementSibling</a:t>
            </a:r>
            <a:r>
              <a:rPr lang="en-US" sz="1000" b="1" dirty="0">
                <a:solidFill>
                  <a:srgbClr val="272525"/>
                </a:solidFill>
                <a:latin typeface="Source Sans 3" pitchFamily="34" charset="0"/>
                <a:ea typeface="Source Sans 3" pitchFamily="34" charset="-122"/>
                <a:cs typeface="Source Sans 3" pitchFamily="34" charset="-120"/>
              </a:rPr>
              <a:t> / </a:t>
            </a:r>
            <a:r>
              <a:rPr lang="en-US" sz="1000" dirty="0">
                <a:solidFill>
                  <a:srgbClr val="272525"/>
                </a:solidFill>
                <a:highlight>
                  <a:srgbClr val="F2F2F2"/>
                </a:highlight>
                <a:latin typeface="Consolas" pitchFamily="34" charset="0"/>
                <a:ea typeface="Consolas" pitchFamily="34" charset="-122"/>
                <a:cs typeface="Consolas" pitchFamily="34" charset="-120"/>
              </a:rPr>
              <a:t>previousElementSibling</a:t>
            </a:r>
            <a:r>
              <a:rPr lang="en-US" sz="1000" b="1" dirty="0">
                <a:solidFill>
                  <a:srgbClr val="272525"/>
                </a:solidFill>
                <a:latin typeface="Source Sans 3" pitchFamily="34" charset="0"/>
                <a:ea typeface="Source Sans 3" pitchFamily="34" charset="-122"/>
                <a:cs typeface="Source Sans 3" pitchFamily="34" charset="-120"/>
              </a:rPr>
              <a:t>:</a:t>
            </a:r>
            <a:r>
              <a:rPr lang="en-US" sz="1000" dirty="0">
                <a:solidFill>
                  <a:srgbClr val="272525"/>
                </a:solidFill>
                <a:latin typeface="Source Sans 3" pitchFamily="34" charset="0"/>
                <a:ea typeface="Source Sans 3" pitchFamily="34" charset="-122"/>
                <a:cs typeface="Source Sans 3" pitchFamily="34" charset="-120"/>
              </a:rPr>
              <a:t> Navigate to sibling elements.</a:t>
            </a:r>
            <a:endParaRPr lang="en-US" sz="1000" dirty="0"/>
          </a:p>
        </p:txBody>
      </p:sp>
      <p:pic>
        <p:nvPicPr>
          <p:cNvPr id="14" name="Image 0" descr="preencoded.png"/>
          <p:cNvPicPr>
            <a:picLocks noChangeAspect="1"/>
          </p:cNvPicPr>
          <p:nvPr/>
        </p:nvPicPr>
        <p:blipFill>
          <a:blip r:embed="rId3"/>
          <a:stretch>
            <a:fillRect/>
          </a:stretch>
        </p:blipFill>
        <p:spPr>
          <a:xfrm>
            <a:off x="7479625" y="2533174"/>
            <a:ext cx="6708577" cy="67085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722120"/>
            <a:ext cx="5983129"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Why Master the DOM?</a:t>
            </a:r>
            <a:endParaRPr lang="en-US" sz="4400" dirty="0"/>
          </a:p>
        </p:txBody>
      </p:sp>
      <p:sp>
        <p:nvSpPr>
          <p:cNvPr id="3" name="Shape 1"/>
          <p:cNvSpPr/>
          <p:nvPr/>
        </p:nvSpPr>
        <p:spPr>
          <a:xfrm>
            <a:off x="837724" y="2904887"/>
            <a:ext cx="12954952" cy="2950250"/>
          </a:xfrm>
          <a:prstGeom prst="roundRect">
            <a:avLst>
              <a:gd name="adj" fmla="val 3408"/>
            </a:avLst>
          </a:prstGeom>
          <a:solidFill>
            <a:srgbClr val="F4D4F7"/>
          </a:solidFill>
          <a:ln w="7620">
            <a:solidFill>
              <a:srgbClr val="DABADD"/>
            </a:solidFill>
            <a:prstDash val="solid"/>
          </a:ln>
        </p:spPr>
      </p:sp>
      <p:sp>
        <p:nvSpPr>
          <p:cNvPr id="4" name="Shape 2"/>
          <p:cNvSpPr/>
          <p:nvPr/>
        </p:nvSpPr>
        <p:spPr>
          <a:xfrm>
            <a:off x="845344" y="2912507"/>
            <a:ext cx="4313158" cy="2935010"/>
          </a:xfrm>
          <a:prstGeom prst="roundRect">
            <a:avLst>
              <a:gd name="adj" fmla="val 3426"/>
            </a:avLst>
          </a:prstGeom>
          <a:solidFill>
            <a:srgbClr val="D75BE2"/>
          </a:solidFill>
          <a:ln/>
        </p:spPr>
      </p:sp>
      <p:sp>
        <p:nvSpPr>
          <p:cNvPr id="5" name="Text 3"/>
          <p:cNvSpPr/>
          <p:nvPr/>
        </p:nvSpPr>
        <p:spPr>
          <a:xfrm>
            <a:off x="1084659" y="31518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Dynamic Web Pages</a:t>
            </a:r>
            <a:endParaRPr lang="en-US" sz="2200" dirty="0"/>
          </a:p>
        </p:txBody>
      </p:sp>
      <p:sp>
        <p:nvSpPr>
          <p:cNvPr id="6" name="Text 4"/>
          <p:cNvSpPr/>
          <p:nvPr/>
        </p:nvSpPr>
        <p:spPr>
          <a:xfrm>
            <a:off x="1084659" y="3647361"/>
            <a:ext cx="3834527" cy="1915120"/>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Source Sans 3" pitchFamily="34" charset="0"/>
                <a:ea typeface="Source Sans 3" pitchFamily="34" charset="-122"/>
                <a:cs typeface="Source Sans 3" pitchFamily="34" charset="-120"/>
              </a:rPr>
              <a:t>Enables creation of rich, interactive web pages by changing content, styles, and structure in real-time, responding to user actions or data changes.</a:t>
            </a:r>
            <a:endParaRPr lang="en-US" sz="1850" dirty="0"/>
          </a:p>
        </p:txBody>
      </p:sp>
      <p:sp>
        <p:nvSpPr>
          <p:cNvPr id="7" name="Shape 5"/>
          <p:cNvSpPr/>
          <p:nvPr/>
        </p:nvSpPr>
        <p:spPr>
          <a:xfrm>
            <a:off x="5158502" y="2912507"/>
            <a:ext cx="4313277" cy="2935010"/>
          </a:xfrm>
          <a:prstGeom prst="rect">
            <a:avLst/>
          </a:prstGeom>
          <a:solidFill>
            <a:srgbClr val="D75BE2"/>
          </a:solidFill>
          <a:ln/>
        </p:spPr>
      </p:sp>
      <p:sp>
        <p:nvSpPr>
          <p:cNvPr id="8" name="Shape 6"/>
          <p:cNvSpPr/>
          <p:nvPr/>
        </p:nvSpPr>
        <p:spPr>
          <a:xfrm>
            <a:off x="5158502" y="2912507"/>
            <a:ext cx="30480" cy="2935010"/>
          </a:xfrm>
          <a:prstGeom prst="roundRect">
            <a:avLst>
              <a:gd name="adj" fmla="val 329856"/>
            </a:avLst>
          </a:prstGeom>
          <a:solidFill>
            <a:srgbClr val="BD41C8"/>
          </a:solidFill>
          <a:ln/>
        </p:spPr>
      </p:sp>
      <p:sp>
        <p:nvSpPr>
          <p:cNvPr id="9" name="Text 7"/>
          <p:cNvSpPr/>
          <p:nvPr/>
        </p:nvSpPr>
        <p:spPr>
          <a:xfrm>
            <a:off x="5397818" y="3151823"/>
            <a:ext cx="3595211"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Foundation for Innovation</a:t>
            </a:r>
            <a:endParaRPr lang="en-US" sz="2200" dirty="0"/>
          </a:p>
        </p:txBody>
      </p:sp>
      <p:sp>
        <p:nvSpPr>
          <p:cNvPr id="10" name="Text 8"/>
          <p:cNvSpPr/>
          <p:nvPr/>
        </p:nvSpPr>
        <p:spPr>
          <a:xfrm>
            <a:off x="5397818" y="3647361"/>
            <a:ext cx="3834646" cy="1915120"/>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Source Sans 3" pitchFamily="34" charset="0"/>
                <a:ea typeface="Source Sans 3" pitchFamily="34" charset="-122"/>
                <a:cs typeface="Source Sans 3" pitchFamily="34" charset="-120"/>
              </a:rPr>
              <a:t>It's the bedrock for event handling, complex animations, and the backbone of modern front-end frameworks like React, Angular, and Vue.js.</a:t>
            </a:r>
            <a:endParaRPr lang="en-US" sz="1850" dirty="0"/>
          </a:p>
        </p:txBody>
      </p:sp>
      <p:sp>
        <p:nvSpPr>
          <p:cNvPr id="11" name="Shape 9"/>
          <p:cNvSpPr/>
          <p:nvPr/>
        </p:nvSpPr>
        <p:spPr>
          <a:xfrm>
            <a:off x="9471779" y="2912507"/>
            <a:ext cx="4313277" cy="2935010"/>
          </a:xfrm>
          <a:prstGeom prst="rect">
            <a:avLst/>
          </a:prstGeom>
          <a:solidFill>
            <a:srgbClr val="D75BE2"/>
          </a:solidFill>
          <a:ln/>
        </p:spPr>
      </p:sp>
      <p:sp>
        <p:nvSpPr>
          <p:cNvPr id="12" name="Shape 10"/>
          <p:cNvSpPr/>
          <p:nvPr/>
        </p:nvSpPr>
        <p:spPr>
          <a:xfrm>
            <a:off x="9471779" y="2912507"/>
            <a:ext cx="30480" cy="2935010"/>
          </a:xfrm>
          <a:prstGeom prst="roundRect">
            <a:avLst>
              <a:gd name="adj" fmla="val 329856"/>
            </a:avLst>
          </a:prstGeom>
          <a:solidFill>
            <a:srgbClr val="BD41C8"/>
          </a:solidFill>
          <a:ln/>
        </p:spPr>
      </p:sp>
      <p:sp>
        <p:nvSpPr>
          <p:cNvPr id="13" name="Text 11"/>
          <p:cNvSpPr/>
          <p:nvPr/>
        </p:nvSpPr>
        <p:spPr>
          <a:xfrm>
            <a:off x="9711095" y="31518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Instant Impact</a:t>
            </a:r>
            <a:endParaRPr lang="en-US" sz="2200" dirty="0"/>
          </a:p>
        </p:txBody>
      </p:sp>
      <p:sp>
        <p:nvSpPr>
          <p:cNvPr id="14" name="Text 12"/>
          <p:cNvSpPr/>
          <p:nvPr/>
        </p:nvSpPr>
        <p:spPr>
          <a:xfrm>
            <a:off x="9711095" y="3647361"/>
            <a:ext cx="3834646" cy="1960840"/>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Source Sans 3" pitchFamily="34" charset="0"/>
                <a:ea typeface="Source Sans 3" pitchFamily="34" charset="-122"/>
                <a:cs typeface="Source Sans 3" pitchFamily="34" charset="-120"/>
              </a:rPr>
              <a:t>With methods like </a:t>
            </a:r>
            <a:r>
              <a:rPr lang="en-US" sz="1850" dirty="0">
                <a:solidFill>
                  <a:srgbClr val="000000"/>
                </a:solidFill>
                <a:highlight>
                  <a:srgbClr val="F2F2F2"/>
                </a:highlight>
                <a:latin typeface="Consolas" pitchFamily="34" charset="0"/>
                <a:ea typeface="Consolas" pitchFamily="34" charset="-122"/>
                <a:cs typeface="Consolas" pitchFamily="34" charset="-120"/>
              </a:rPr>
              <a:t>document.getElementById("msg").innerHTML = "Hello, DOM!";</a:t>
            </a:r>
            <a:r>
              <a:rPr lang="en-US" sz="1850" dirty="0">
                <a:solidFill>
                  <a:srgbClr val="000000"/>
                </a:solidFill>
                <a:latin typeface="Source Sans 3" pitchFamily="34" charset="0"/>
                <a:ea typeface="Source Sans 3" pitchFamily="34" charset="-122"/>
                <a:cs typeface="Source Sans 3" pitchFamily="34" charset="-120"/>
              </a:rPr>
              <a:t>, you can instantly update visible content on the page.</a:t>
            </a:r>
            <a:endParaRPr lang="en-US" sz="1850" dirty="0"/>
          </a:p>
        </p:txBody>
      </p:sp>
      <p:sp>
        <p:nvSpPr>
          <p:cNvPr id="15" name="Text 13"/>
          <p:cNvSpPr/>
          <p:nvPr/>
        </p:nvSpPr>
        <p:spPr>
          <a:xfrm>
            <a:off x="837724" y="612433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Start experimenting with these powerful methods and properties today to unlock your full potential in web development!</a:t>
            </a:r>
            <a:endParaRPr lang="en-US" sz="1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Forms: Events, Methods, and Actions</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Explore how JavaScript enhances web forms, enabling dynamic interactions and robust data handling through powerful events, methods, and actions.</a:t>
            </a:r>
            <a:endParaRPr lang="en-US" sz="18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4017" y="1041083"/>
            <a:ext cx="7717274" cy="591741"/>
          </a:xfrm>
          <a:prstGeom prst="rect">
            <a:avLst/>
          </a:prstGeom>
          <a:noFill/>
          <a:ln/>
        </p:spPr>
        <p:txBody>
          <a:bodyPr wrap="none" lIns="0" tIns="0" rIns="0" bIns="0" rtlCol="0" anchor="t"/>
          <a:lstStyle/>
          <a:p>
            <a:pPr marL="0" indent="0" algn="l">
              <a:lnSpc>
                <a:spcPts val="4650"/>
              </a:lnSpc>
              <a:buNone/>
            </a:pPr>
            <a:r>
              <a:rPr lang="en-US" sz="3700" dirty="0">
                <a:solidFill>
                  <a:srgbClr val="D73AD7"/>
                </a:solidFill>
                <a:latin typeface="Source Serif 4 Semi Bold" pitchFamily="34" charset="0"/>
                <a:ea typeface="Source Serif 4 Semi Bold" pitchFamily="34" charset="-122"/>
                <a:cs typeface="Source Serif 4 Semi Bold" pitchFamily="34" charset="-120"/>
              </a:rPr>
              <a:t>What Are JavaScript Form Events?</a:t>
            </a:r>
            <a:endParaRPr lang="en-US" sz="3700" dirty="0"/>
          </a:p>
        </p:txBody>
      </p:sp>
      <p:sp>
        <p:nvSpPr>
          <p:cNvPr id="3" name="Text 1"/>
          <p:cNvSpPr/>
          <p:nvPr/>
        </p:nvSpPr>
        <p:spPr>
          <a:xfrm>
            <a:off x="704017" y="2035135"/>
            <a:ext cx="13222367" cy="321945"/>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Events are signals fired by the browser when users interact with form elements. They are crucial for creating dynamic and responsive user experiences.</a:t>
            </a:r>
            <a:endParaRPr lang="en-US" sz="1550" dirty="0"/>
          </a:p>
        </p:txBody>
      </p:sp>
      <p:sp>
        <p:nvSpPr>
          <p:cNvPr id="4" name="Shape 2"/>
          <p:cNvSpPr/>
          <p:nvPr/>
        </p:nvSpPr>
        <p:spPr>
          <a:xfrm>
            <a:off x="704017" y="2885003"/>
            <a:ext cx="6510576" cy="1787247"/>
          </a:xfrm>
          <a:prstGeom prst="roundRect">
            <a:avLst>
              <a:gd name="adj" fmla="val 6139"/>
            </a:avLst>
          </a:prstGeom>
          <a:solidFill>
            <a:srgbClr val="FFFFFF">
              <a:alpha val="95000"/>
            </a:srgbClr>
          </a:solidFill>
          <a:ln/>
        </p:spPr>
      </p:sp>
      <p:pic>
        <p:nvPicPr>
          <p:cNvPr id="5" name="Image 0" descr="preencoded.png"/>
          <p:cNvPicPr>
            <a:picLocks noChangeAspect="1"/>
          </p:cNvPicPr>
          <p:nvPr/>
        </p:nvPicPr>
        <p:blipFill>
          <a:blip r:embed="rId3"/>
          <a:stretch>
            <a:fillRect/>
          </a:stretch>
        </p:blipFill>
        <p:spPr>
          <a:xfrm>
            <a:off x="704017" y="2862143"/>
            <a:ext cx="6510576" cy="91440"/>
          </a:xfrm>
          <a:prstGeom prst="rect">
            <a:avLst/>
          </a:prstGeom>
        </p:spPr>
      </p:pic>
      <p:pic>
        <p:nvPicPr>
          <p:cNvPr id="6" name="Image 1" descr="preencoded.png"/>
          <p:cNvPicPr>
            <a:picLocks noChangeAspect="1"/>
          </p:cNvPicPr>
          <p:nvPr/>
        </p:nvPicPr>
        <p:blipFill>
          <a:blip r:embed="rId4"/>
          <a:stretch>
            <a:fillRect/>
          </a:stretch>
        </p:blipFill>
        <p:spPr>
          <a:xfrm>
            <a:off x="3657600" y="2583299"/>
            <a:ext cx="603409" cy="603409"/>
          </a:xfrm>
          <a:prstGeom prst="rect">
            <a:avLst/>
          </a:prstGeom>
        </p:spPr>
      </p:pic>
      <p:sp>
        <p:nvSpPr>
          <p:cNvPr id="7" name="Text 3"/>
          <p:cNvSpPr/>
          <p:nvPr/>
        </p:nvSpPr>
        <p:spPr>
          <a:xfrm>
            <a:off x="3838575" y="2734151"/>
            <a:ext cx="241340" cy="301704"/>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1</a:t>
            </a:r>
            <a:endParaRPr lang="en-US" sz="1900" dirty="0"/>
          </a:p>
        </p:txBody>
      </p:sp>
      <p:sp>
        <p:nvSpPr>
          <p:cNvPr id="8" name="Text 4"/>
          <p:cNvSpPr/>
          <p:nvPr/>
        </p:nvSpPr>
        <p:spPr>
          <a:xfrm>
            <a:off x="927973" y="3387923"/>
            <a:ext cx="2366724" cy="295870"/>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onsubmit</a:t>
            </a:r>
            <a:endParaRPr lang="en-US" sz="1850" dirty="0"/>
          </a:p>
        </p:txBody>
      </p:sp>
      <p:sp>
        <p:nvSpPr>
          <p:cNvPr id="9" name="Text 5"/>
          <p:cNvSpPr/>
          <p:nvPr/>
        </p:nvSpPr>
        <p:spPr>
          <a:xfrm>
            <a:off x="927973" y="3804404"/>
            <a:ext cx="6062663" cy="321945"/>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Triggered when a form is submitted, ideal for final validation.</a:t>
            </a:r>
            <a:endParaRPr lang="en-US" sz="1550" dirty="0"/>
          </a:p>
        </p:txBody>
      </p:sp>
      <p:sp>
        <p:nvSpPr>
          <p:cNvPr id="10" name="Shape 6"/>
          <p:cNvSpPr/>
          <p:nvPr/>
        </p:nvSpPr>
        <p:spPr>
          <a:xfrm>
            <a:off x="7415689" y="2885003"/>
            <a:ext cx="6510695" cy="1787247"/>
          </a:xfrm>
          <a:prstGeom prst="roundRect">
            <a:avLst>
              <a:gd name="adj" fmla="val 6139"/>
            </a:avLst>
          </a:prstGeom>
          <a:solidFill>
            <a:srgbClr val="FFFFFF">
              <a:alpha val="95000"/>
            </a:srgbClr>
          </a:solidFill>
          <a:ln/>
        </p:spPr>
      </p:sp>
      <p:pic>
        <p:nvPicPr>
          <p:cNvPr id="11" name="Image 2" descr="preencoded.png"/>
          <p:cNvPicPr>
            <a:picLocks noChangeAspect="1"/>
          </p:cNvPicPr>
          <p:nvPr/>
        </p:nvPicPr>
        <p:blipFill>
          <a:blip r:embed="rId3"/>
          <a:stretch>
            <a:fillRect/>
          </a:stretch>
        </p:blipFill>
        <p:spPr>
          <a:xfrm>
            <a:off x="7415689" y="2862143"/>
            <a:ext cx="6510695" cy="91440"/>
          </a:xfrm>
          <a:prstGeom prst="rect">
            <a:avLst/>
          </a:prstGeom>
        </p:spPr>
      </p:pic>
      <p:pic>
        <p:nvPicPr>
          <p:cNvPr id="12" name="Image 3" descr="preencoded.png"/>
          <p:cNvPicPr>
            <a:picLocks noChangeAspect="1"/>
          </p:cNvPicPr>
          <p:nvPr/>
        </p:nvPicPr>
        <p:blipFill>
          <a:blip r:embed="rId4"/>
          <a:stretch>
            <a:fillRect/>
          </a:stretch>
        </p:blipFill>
        <p:spPr>
          <a:xfrm>
            <a:off x="10369272" y="2583299"/>
            <a:ext cx="603409" cy="603409"/>
          </a:xfrm>
          <a:prstGeom prst="rect">
            <a:avLst/>
          </a:prstGeom>
        </p:spPr>
      </p:pic>
      <p:sp>
        <p:nvSpPr>
          <p:cNvPr id="13" name="Text 7"/>
          <p:cNvSpPr/>
          <p:nvPr/>
        </p:nvSpPr>
        <p:spPr>
          <a:xfrm>
            <a:off x="10550247" y="2734151"/>
            <a:ext cx="241340" cy="301704"/>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2</a:t>
            </a:r>
            <a:endParaRPr lang="en-US" sz="1900" dirty="0"/>
          </a:p>
        </p:txBody>
      </p:sp>
      <p:sp>
        <p:nvSpPr>
          <p:cNvPr id="14" name="Text 8"/>
          <p:cNvSpPr/>
          <p:nvPr/>
        </p:nvSpPr>
        <p:spPr>
          <a:xfrm>
            <a:off x="7639645" y="3387923"/>
            <a:ext cx="2366724" cy="295870"/>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onchange</a:t>
            </a:r>
            <a:endParaRPr lang="en-US" sz="1850" dirty="0"/>
          </a:p>
        </p:txBody>
      </p:sp>
      <p:sp>
        <p:nvSpPr>
          <p:cNvPr id="15" name="Text 9"/>
          <p:cNvSpPr/>
          <p:nvPr/>
        </p:nvSpPr>
        <p:spPr>
          <a:xfrm>
            <a:off x="7639645" y="3804404"/>
            <a:ext cx="6062782" cy="643890"/>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Fires when a form input's value is altered and then the element loses focus.</a:t>
            </a:r>
            <a:endParaRPr lang="en-US" sz="1550" dirty="0"/>
          </a:p>
        </p:txBody>
      </p:sp>
      <p:sp>
        <p:nvSpPr>
          <p:cNvPr id="16" name="Shape 10"/>
          <p:cNvSpPr/>
          <p:nvPr/>
        </p:nvSpPr>
        <p:spPr>
          <a:xfrm>
            <a:off x="704017" y="5175052"/>
            <a:ext cx="6510576" cy="1465302"/>
          </a:xfrm>
          <a:prstGeom prst="roundRect">
            <a:avLst>
              <a:gd name="adj" fmla="val 7488"/>
            </a:avLst>
          </a:prstGeom>
          <a:solidFill>
            <a:srgbClr val="FFFFFF">
              <a:alpha val="95000"/>
            </a:srgbClr>
          </a:solidFill>
          <a:ln/>
        </p:spPr>
      </p:sp>
      <p:pic>
        <p:nvPicPr>
          <p:cNvPr id="17" name="Image 4" descr="preencoded.png"/>
          <p:cNvPicPr>
            <a:picLocks noChangeAspect="1"/>
          </p:cNvPicPr>
          <p:nvPr/>
        </p:nvPicPr>
        <p:blipFill>
          <a:blip r:embed="rId3"/>
          <a:stretch>
            <a:fillRect/>
          </a:stretch>
        </p:blipFill>
        <p:spPr>
          <a:xfrm>
            <a:off x="704017" y="5152192"/>
            <a:ext cx="6510576" cy="91440"/>
          </a:xfrm>
          <a:prstGeom prst="rect">
            <a:avLst/>
          </a:prstGeom>
        </p:spPr>
      </p:pic>
      <p:pic>
        <p:nvPicPr>
          <p:cNvPr id="18" name="Image 5" descr="preencoded.png"/>
          <p:cNvPicPr>
            <a:picLocks noChangeAspect="1"/>
          </p:cNvPicPr>
          <p:nvPr/>
        </p:nvPicPr>
        <p:blipFill>
          <a:blip r:embed="rId4"/>
          <a:stretch>
            <a:fillRect/>
          </a:stretch>
        </p:blipFill>
        <p:spPr>
          <a:xfrm>
            <a:off x="3657600" y="4873347"/>
            <a:ext cx="603409" cy="603409"/>
          </a:xfrm>
          <a:prstGeom prst="rect">
            <a:avLst/>
          </a:prstGeom>
        </p:spPr>
      </p:pic>
      <p:sp>
        <p:nvSpPr>
          <p:cNvPr id="19" name="Text 11"/>
          <p:cNvSpPr/>
          <p:nvPr/>
        </p:nvSpPr>
        <p:spPr>
          <a:xfrm>
            <a:off x="3838575" y="5024199"/>
            <a:ext cx="241340" cy="301704"/>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3</a:t>
            </a:r>
            <a:endParaRPr lang="en-US" sz="1900" dirty="0"/>
          </a:p>
        </p:txBody>
      </p:sp>
      <p:sp>
        <p:nvSpPr>
          <p:cNvPr id="20" name="Text 12"/>
          <p:cNvSpPr/>
          <p:nvPr/>
        </p:nvSpPr>
        <p:spPr>
          <a:xfrm>
            <a:off x="927973" y="5677972"/>
            <a:ext cx="2366724" cy="295870"/>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oninput</a:t>
            </a:r>
            <a:endParaRPr lang="en-US" sz="1850" dirty="0"/>
          </a:p>
        </p:txBody>
      </p:sp>
      <p:sp>
        <p:nvSpPr>
          <p:cNvPr id="21" name="Text 13"/>
          <p:cNvSpPr/>
          <p:nvPr/>
        </p:nvSpPr>
        <p:spPr>
          <a:xfrm>
            <a:off x="927973" y="6094452"/>
            <a:ext cx="6062663" cy="321945"/>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Triggered immediately as input changes, enabling real-time feedback.</a:t>
            </a:r>
            <a:endParaRPr lang="en-US" sz="1550" dirty="0"/>
          </a:p>
        </p:txBody>
      </p:sp>
      <p:sp>
        <p:nvSpPr>
          <p:cNvPr id="22" name="Shape 14"/>
          <p:cNvSpPr/>
          <p:nvPr/>
        </p:nvSpPr>
        <p:spPr>
          <a:xfrm>
            <a:off x="7415689" y="5175052"/>
            <a:ext cx="6510695" cy="1465302"/>
          </a:xfrm>
          <a:prstGeom prst="roundRect">
            <a:avLst>
              <a:gd name="adj" fmla="val 7488"/>
            </a:avLst>
          </a:prstGeom>
          <a:solidFill>
            <a:srgbClr val="FFFFFF">
              <a:alpha val="95000"/>
            </a:srgbClr>
          </a:solidFill>
          <a:ln/>
        </p:spPr>
      </p:sp>
      <p:pic>
        <p:nvPicPr>
          <p:cNvPr id="23" name="Image 6" descr="preencoded.png"/>
          <p:cNvPicPr>
            <a:picLocks noChangeAspect="1"/>
          </p:cNvPicPr>
          <p:nvPr/>
        </p:nvPicPr>
        <p:blipFill>
          <a:blip r:embed="rId3"/>
          <a:stretch>
            <a:fillRect/>
          </a:stretch>
        </p:blipFill>
        <p:spPr>
          <a:xfrm>
            <a:off x="7415689" y="5152192"/>
            <a:ext cx="6510695" cy="91440"/>
          </a:xfrm>
          <a:prstGeom prst="rect">
            <a:avLst/>
          </a:prstGeom>
        </p:spPr>
      </p:pic>
      <p:pic>
        <p:nvPicPr>
          <p:cNvPr id="24" name="Image 7" descr="preencoded.png"/>
          <p:cNvPicPr>
            <a:picLocks noChangeAspect="1"/>
          </p:cNvPicPr>
          <p:nvPr/>
        </p:nvPicPr>
        <p:blipFill>
          <a:blip r:embed="rId4"/>
          <a:stretch>
            <a:fillRect/>
          </a:stretch>
        </p:blipFill>
        <p:spPr>
          <a:xfrm>
            <a:off x="10369272" y="4873347"/>
            <a:ext cx="603409" cy="603409"/>
          </a:xfrm>
          <a:prstGeom prst="rect">
            <a:avLst/>
          </a:prstGeom>
        </p:spPr>
      </p:pic>
      <p:sp>
        <p:nvSpPr>
          <p:cNvPr id="25" name="Text 15"/>
          <p:cNvSpPr/>
          <p:nvPr/>
        </p:nvSpPr>
        <p:spPr>
          <a:xfrm>
            <a:off x="10550247" y="5024199"/>
            <a:ext cx="241340" cy="301704"/>
          </a:xfrm>
          <a:prstGeom prst="rect">
            <a:avLst/>
          </a:prstGeom>
          <a:noFill/>
          <a:ln/>
        </p:spPr>
        <p:txBody>
          <a:bodyPr wrap="none" lIns="0" tIns="0" rIns="0" bIns="0" rtlCol="0" anchor="t"/>
          <a:lstStyle/>
          <a:p>
            <a:pPr marL="0" indent="0" algn="l">
              <a:lnSpc>
                <a:spcPts val="30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4</a:t>
            </a:r>
            <a:endParaRPr lang="en-US" sz="1900" dirty="0"/>
          </a:p>
        </p:txBody>
      </p:sp>
      <p:sp>
        <p:nvSpPr>
          <p:cNvPr id="26" name="Text 16"/>
          <p:cNvSpPr/>
          <p:nvPr/>
        </p:nvSpPr>
        <p:spPr>
          <a:xfrm>
            <a:off x="7639645" y="5677972"/>
            <a:ext cx="2366724" cy="295870"/>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onreset</a:t>
            </a:r>
            <a:endParaRPr lang="en-US" sz="1850" dirty="0"/>
          </a:p>
        </p:txBody>
      </p:sp>
      <p:sp>
        <p:nvSpPr>
          <p:cNvPr id="27" name="Text 17"/>
          <p:cNvSpPr/>
          <p:nvPr/>
        </p:nvSpPr>
        <p:spPr>
          <a:xfrm>
            <a:off x="7639645" y="6094452"/>
            <a:ext cx="6062782" cy="321945"/>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Activated when a form is reset, useful for cleanup or confirmation.</a:t>
            </a:r>
            <a:endParaRPr lang="en-US" sz="1550" dirty="0"/>
          </a:p>
        </p:txBody>
      </p:sp>
      <p:sp>
        <p:nvSpPr>
          <p:cNvPr id="28" name="Text 18"/>
          <p:cNvSpPr/>
          <p:nvPr/>
        </p:nvSpPr>
        <p:spPr>
          <a:xfrm>
            <a:off x="704017" y="6866573"/>
            <a:ext cx="13222367" cy="321945"/>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These events empower developers to implement validation, dynamic feedback, and interactive user experiences, ensuring data integrity and user satisfaction.</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5774293" cy="351949"/>
          </a:xfrm>
          <a:prstGeom prst="rect">
            <a:avLst/>
          </a:prstGeom>
          <a:noFill/>
          <a:ln/>
        </p:spPr>
        <p:txBody>
          <a:bodyPr wrap="none" lIns="0" tIns="0" rIns="0" bIns="0" rtlCol="0" anchor="t"/>
          <a:lstStyle/>
          <a:p>
            <a:pPr marL="0" indent="0" algn="l">
              <a:lnSpc>
                <a:spcPts val="2750"/>
              </a:lnSpc>
              <a:buNone/>
            </a:pPr>
            <a:r>
              <a:rPr lang="en-US" sz="2200" dirty="0">
                <a:solidFill>
                  <a:srgbClr val="D73AD7"/>
                </a:solidFill>
                <a:latin typeface="Source Serif 4 Semi Bold" pitchFamily="34" charset="0"/>
                <a:ea typeface="Source Serif 4 Semi Bold" pitchFamily="34" charset="-122"/>
                <a:cs typeface="Source Serif 4 Semi Bold" pitchFamily="34" charset="-120"/>
              </a:rPr>
              <a:t>Handling Form Events: Practical Examples</a:t>
            </a:r>
            <a:endParaRPr lang="en-US" sz="2200" dirty="0"/>
          </a:p>
        </p:txBody>
      </p:sp>
      <p:sp>
        <p:nvSpPr>
          <p:cNvPr id="3" name="Text 1"/>
          <p:cNvSpPr/>
          <p:nvPr/>
        </p:nvSpPr>
        <p:spPr>
          <a:xfrm>
            <a:off x="418862" y="980123"/>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D73AD7"/>
                </a:solidFill>
                <a:latin typeface="Source Serif 4 Semi Bold" pitchFamily="34" charset="0"/>
                <a:ea typeface="Source Serif 4 Semi Bold" pitchFamily="34" charset="-122"/>
                <a:cs typeface="Source Serif 4 Semi Bold" pitchFamily="34" charset="-120"/>
              </a:rPr>
              <a:t>onsubmit Event</a:t>
            </a:r>
            <a:endParaRPr lang="en-US" sz="1100" dirty="0"/>
          </a:p>
        </p:txBody>
      </p:sp>
      <p:sp>
        <p:nvSpPr>
          <p:cNvPr id="4" name="Text 2"/>
          <p:cNvSpPr/>
          <p:nvPr/>
        </p:nvSpPr>
        <p:spPr>
          <a:xfrm>
            <a:off x="418862" y="1275755"/>
            <a:ext cx="6750368" cy="390525"/>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Source Sans 3" pitchFamily="34" charset="0"/>
                <a:ea typeface="Source Sans 3" pitchFamily="34" charset="-122"/>
                <a:cs typeface="Source Sans 3" pitchFamily="34" charset="-120"/>
              </a:rPr>
              <a:t>The </a:t>
            </a:r>
            <a:r>
              <a:rPr lang="en-US" sz="900" dirty="0">
                <a:solidFill>
                  <a:srgbClr val="D75BE2"/>
                </a:solidFill>
                <a:latin typeface="Source Sans 3" pitchFamily="34" charset="0"/>
                <a:ea typeface="Source Sans 3" pitchFamily="34" charset="-122"/>
                <a:cs typeface="Source Sans 3" pitchFamily="34" charset="-120"/>
              </a:rPr>
              <a:t>onsubmit</a:t>
            </a:r>
            <a:r>
              <a:rPr lang="en-US" sz="900" dirty="0">
                <a:solidFill>
                  <a:srgbClr val="272525"/>
                </a:solidFill>
                <a:latin typeface="Source Sans 3" pitchFamily="34" charset="0"/>
                <a:ea typeface="Source Sans 3" pitchFamily="34" charset="-122"/>
                <a:cs typeface="Source Sans 3" pitchFamily="34" charset="-120"/>
              </a:rPr>
              <a:t> event is essential for validating form fields before data submission. It allows you to intercept the submission process and prevent it if validation rules aren't met, using </a:t>
            </a:r>
            <a:r>
              <a:rPr lang="en-US" sz="900" dirty="0">
                <a:solidFill>
                  <a:srgbClr val="272525"/>
                </a:solidFill>
                <a:highlight>
                  <a:srgbClr val="F2F2F2"/>
                </a:highlight>
                <a:latin typeface="Consolas" pitchFamily="34" charset="0"/>
                <a:ea typeface="Consolas" pitchFamily="34" charset="-122"/>
                <a:cs typeface="Consolas" pitchFamily="34" charset="-120"/>
              </a:rPr>
              <a:t>event.preventDefault()</a:t>
            </a:r>
            <a:r>
              <a:rPr lang="en-US" sz="900" dirty="0">
                <a:solidFill>
                  <a:srgbClr val="272525"/>
                </a:solidFill>
                <a:latin typeface="Source Sans 3" pitchFamily="34" charset="0"/>
                <a:ea typeface="Source Sans 3" pitchFamily="34" charset="-122"/>
                <a:cs typeface="Source Sans 3" pitchFamily="34" charset="-120"/>
              </a:rPr>
              <a:t>.</a:t>
            </a:r>
            <a:endParaRPr lang="en-US" sz="900" dirty="0"/>
          </a:p>
        </p:txBody>
      </p:sp>
      <p:sp>
        <p:nvSpPr>
          <p:cNvPr id="5" name="Text 3"/>
          <p:cNvSpPr/>
          <p:nvPr/>
        </p:nvSpPr>
        <p:spPr>
          <a:xfrm>
            <a:off x="418862" y="1785938"/>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D73AD7"/>
                </a:solidFill>
                <a:latin typeface="Source Serif 4 Semi Bold" pitchFamily="34" charset="0"/>
                <a:ea typeface="Source Serif 4 Semi Bold" pitchFamily="34" charset="-122"/>
                <a:cs typeface="Source Serif 4 Semi Bold" pitchFamily="34" charset="-120"/>
              </a:rPr>
              <a:t>onchange Event</a:t>
            </a:r>
            <a:endParaRPr lang="en-US" sz="1100" dirty="0"/>
          </a:p>
        </p:txBody>
      </p:sp>
      <p:sp>
        <p:nvSpPr>
          <p:cNvPr id="6" name="Text 4"/>
          <p:cNvSpPr/>
          <p:nvPr/>
        </p:nvSpPr>
        <p:spPr>
          <a:xfrm>
            <a:off x="418862" y="2081570"/>
            <a:ext cx="6750368" cy="382905"/>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Source Sans 3" pitchFamily="34" charset="0"/>
                <a:ea typeface="Source Sans 3" pitchFamily="34" charset="-122"/>
                <a:cs typeface="Source Sans 3" pitchFamily="34" charset="-120"/>
              </a:rPr>
              <a:t>The </a:t>
            </a:r>
            <a:r>
              <a:rPr lang="en-US" sz="900" dirty="0">
                <a:solidFill>
                  <a:srgbClr val="D75BE2"/>
                </a:solidFill>
                <a:latin typeface="Source Sans 3" pitchFamily="34" charset="0"/>
                <a:ea typeface="Source Sans 3" pitchFamily="34" charset="-122"/>
                <a:cs typeface="Source Sans 3" pitchFamily="34" charset="-120"/>
              </a:rPr>
              <a:t>onchange</a:t>
            </a:r>
            <a:r>
              <a:rPr lang="en-US" sz="900" dirty="0">
                <a:solidFill>
                  <a:srgbClr val="272525"/>
                </a:solidFill>
                <a:latin typeface="Source Sans 3" pitchFamily="34" charset="0"/>
                <a:ea typeface="Source Sans 3" pitchFamily="34" charset="-122"/>
                <a:cs typeface="Source Sans 3" pitchFamily="34" charset="-120"/>
              </a:rPr>
              <a:t> event is perfect for dynamic UI updates, such as altering content based on a dropdown selection or recalculating values after an input field is modified.</a:t>
            </a:r>
            <a:endParaRPr lang="en-US" sz="900" dirty="0"/>
          </a:p>
        </p:txBody>
      </p:sp>
      <p:pic>
        <p:nvPicPr>
          <p:cNvPr id="7" name="Image 0" descr="preencoded.png"/>
          <p:cNvPicPr>
            <a:picLocks noChangeAspect="1"/>
          </p:cNvPicPr>
          <p:nvPr/>
        </p:nvPicPr>
        <p:blipFill>
          <a:blip r:embed="rId3"/>
          <a:stretch>
            <a:fillRect/>
          </a:stretch>
        </p:blipFill>
        <p:spPr>
          <a:xfrm>
            <a:off x="7468791" y="995005"/>
            <a:ext cx="6750368" cy="6750368"/>
          </a:xfrm>
          <a:prstGeom prst="rect">
            <a:avLst/>
          </a:prstGeom>
        </p:spPr>
      </p:pic>
      <p:sp>
        <p:nvSpPr>
          <p:cNvPr id="8" name="Text 5"/>
          <p:cNvSpPr/>
          <p:nvPr/>
        </p:nvSpPr>
        <p:spPr>
          <a:xfrm>
            <a:off x="7468791" y="7879913"/>
            <a:ext cx="1518999" cy="175974"/>
          </a:xfrm>
          <a:prstGeom prst="rect">
            <a:avLst/>
          </a:prstGeom>
          <a:noFill/>
          <a:ln/>
        </p:spPr>
        <p:txBody>
          <a:bodyPr wrap="none" lIns="0" tIns="0" rIns="0" bIns="0" rtlCol="0" anchor="t"/>
          <a:lstStyle/>
          <a:p>
            <a:pPr marL="0" indent="0" algn="l">
              <a:lnSpc>
                <a:spcPts val="1350"/>
              </a:lnSpc>
              <a:buNone/>
            </a:pPr>
            <a:r>
              <a:rPr lang="en-US" sz="1100" dirty="0">
                <a:solidFill>
                  <a:srgbClr val="D73AD7"/>
                </a:solidFill>
                <a:latin typeface="Source Serif 4 Semi Bold" pitchFamily="34" charset="0"/>
                <a:ea typeface="Source Serif 4 Semi Bold" pitchFamily="34" charset="-122"/>
                <a:cs typeface="Source Serif 4 Semi Bold" pitchFamily="34" charset="-120"/>
              </a:rPr>
              <a:t>Code Snippet Example</a:t>
            </a:r>
            <a:endParaRPr lang="en-US" sz="1100" dirty="0"/>
          </a:p>
        </p:txBody>
      </p:sp>
      <p:sp>
        <p:nvSpPr>
          <p:cNvPr id="9" name="Shape 6"/>
          <p:cNvSpPr/>
          <p:nvPr/>
        </p:nvSpPr>
        <p:spPr>
          <a:xfrm>
            <a:off x="7468791" y="8190428"/>
            <a:ext cx="6750368" cy="3242548"/>
          </a:xfrm>
          <a:prstGeom prst="roundRect">
            <a:avLst>
              <a:gd name="adj" fmla="val 1550"/>
            </a:avLst>
          </a:prstGeom>
          <a:solidFill>
            <a:srgbClr val="F2F2F2"/>
          </a:solidFill>
          <a:ln/>
        </p:spPr>
      </p:sp>
      <p:sp>
        <p:nvSpPr>
          <p:cNvPr id="10" name="Shape 7"/>
          <p:cNvSpPr/>
          <p:nvPr/>
        </p:nvSpPr>
        <p:spPr>
          <a:xfrm>
            <a:off x="7462838" y="8190428"/>
            <a:ext cx="6762274" cy="3242548"/>
          </a:xfrm>
          <a:prstGeom prst="roundRect">
            <a:avLst>
              <a:gd name="adj" fmla="val 554"/>
            </a:avLst>
          </a:prstGeom>
          <a:solidFill>
            <a:srgbClr val="F2F2F2"/>
          </a:solidFill>
          <a:ln/>
        </p:spPr>
      </p:sp>
      <p:sp>
        <p:nvSpPr>
          <p:cNvPr id="11" name="Text 8"/>
          <p:cNvSpPr/>
          <p:nvPr/>
        </p:nvSpPr>
        <p:spPr>
          <a:xfrm>
            <a:off x="7582495" y="8280083"/>
            <a:ext cx="6522958" cy="3063240"/>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&lt;form onsubmit="return validateForm()"&gt; &lt;input type="text" id="username" onchange="checkUsername()"&gt; &lt;!-- more fields --&gt; &lt;button type="submit"&gt;Submit&lt;/button&gt; &lt;/form&gt; &lt;script&gt; function validateForm() { // Validation logic here return true; // or false to prevent submission } function checkUsername() { // Dynamic check here } &lt;/script&gt;</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900238"/>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Why JavaScript Matters: Applications Everywhere</a:t>
            </a:r>
            <a:endParaRPr lang="en-US" sz="4400" dirty="0"/>
          </a:p>
        </p:txBody>
      </p:sp>
      <p:pic>
        <p:nvPicPr>
          <p:cNvPr id="3" name="Image 0" descr="preencoded.png"/>
          <p:cNvPicPr>
            <a:picLocks noChangeAspect="1"/>
          </p:cNvPicPr>
          <p:nvPr/>
        </p:nvPicPr>
        <p:blipFill>
          <a:blip r:embed="rId3"/>
          <a:stretch>
            <a:fillRect/>
          </a:stretch>
        </p:blipFill>
        <p:spPr>
          <a:xfrm>
            <a:off x="837724" y="3787021"/>
            <a:ext cx="598408" cy="598408"/>
          </a:xfrm>
          <a:prstGeom prst="rect">
            <a:avLst/>
          </a:prstGeom>
        </p:spPr>
      </p:pic>
      <p:sp>
        <p:nvSpPr>
          <p:cNvPr id="4" name="Text 1"/>
          <p:cNvSpPr/>
          <p:nvPr/>
        </p:nvSpPr>
        <p:spPr>
          <a:xfrm>
            <a:off x="837724" y="46846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Interactive Web</a:t>
            </a:r>
            <a:endParaRPr lang="en-US" sz="2200" dirty="0"/>
          </a:p>
        </p:txBody>
      </p:sp>
      <p:sp>
        <p:nvSpPr>
          <p:cNvPr id="5" name="Text 2"/>
          <p:cNvSpPr/>
          <p:nvPr/>
        </p:nvSpPr>
        <p:spPr>
          <a:xfrm>
            <a:off x="837724" y="5180171"/>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Runs in browsers to create animations, clickable buttons, and dynamic content, enhancing user engagement.</a:t>
            </a:r>
            <a:endParaRPr lang="en-US" sz="1850" dirty="0"/>
          </a:p>
        </p:txBody>
      </p:sp>
      <p:pic>
        <p:nvPicPr>
          <p:cNvPr id="6" name="Image 1" descr="preencoded.png"/>
          <p:cNvPicPr>
            <a:picLocks noChangeAspect="1"/>
          </p:cNvPicPr>
          <p:nvPr/>
        </p:nvPicPr>
        <p:blipFill>
          <a:blip r:embed="rId4"/>
          <a:stretch>
            <a:fillRect/>
          </a:stretch>
        </p:blipFill>
        <p:spPr>
          <a:xfrm>
            <a:off x="5255776" y="3787021"/>
            <a:ext cx="598408" cy="598408"/>
          </a:xfrm>
          <a:prstGeom prst="rect">
            <a:avLst/>
          </a:prstGeom>
        </p:spPr>
      </p:pic>
      <p:sp>
        <p:nvSpPr>
          <p:cNvPr id="7" name="Text 3"/>
          <p:cNvSpPr/>
          <p:nvPr/>
        </p:nvSpPr>
        <p:spPr>
          <a:xfrm>
            <a:off x="5255776" y="46846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Server-Side Logic</a:t>
            </a:r>
            <a:endParaRPr lang="en-US" sz="2200" dirty="0"/>
          </a:p>
        </p:txBody>
      </p:sp>
      <p:sp>
        <p:nvSpPr>
          <p:cNvPr id="8" name="Text 4"/>
          <p:cNvSpPr/>
          <p:nvPr/>
        </p:nvSpPr>
        <p:spPr>
          <a:xfrm>
            <a:off x="5255776" y="5180171"/>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Powers server-side apps via Node.js for real-time collaboration and complex backend operations.</a:t>
            </a:r>
            <a:endParaRPr lang="en-US" sz="1850" dirty="0"/>
          </a:p>
        </p:txBody>
      </p:sp>
      <p:pic>
        <p:nvPicPr>
          <p:cNvPr id="9" name="Image 2" descr="preencoded.png"/>
          <p:cNvPicPr>
            <a:picLocks noChangeAspect="1"/>
          </p:cNvPicPr>
          <p:nvPr/>
        </p:nvPicPr>
        <p:blipFill>
          <a:blip r:embed="rId5"/>
          <a:stretch>
            <a:fillRect/>
          </a:stretch>
        </p:blipFill>
        <p:spPr>
          <a:xfrm>
            <a:off x="9673828" y="3787021"/>
            <a:ext cx="598408" cy="598408"/>
          </a:xfrm>
          <a:prstGeom prst="rect">
            <a:avLst/>
          </a:prstGeom>
        </p:spPr>
      </p:pic>
      <p:sp>
        <p:nvSpPr>
          <p:cNvPr id="10" name="Text 5"/>
          <p:cNvSpPr/>
          <p:nvPr/>
        </p:nvSpPr>
        <p:spPr>
          <a:xfrm>
            <a:off x="9673828" y="46846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Beyond the Web</a:t>
            </a:r>
            <a:endParaRPr lang="en-US" sz="2200" dirty="0"/>
          </a:p>
        </p:txBody>
      </p:sp>
      <p:sp>
        <p:nvSpPr>
          <p:cNvPr id="11" name="Text 6"/>
          <p:cNvSpPr/>
          <p:nvPr/>
        </p:nvSpPr>
        <p:spPr>
          <a:xfrm>
            <a:off x="9673828" y="5180171"/>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Used in mobile apps, games, desktop applications, and even IoT devices, showcasing its incredible versatility.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98327"/>
            <a:ext cx="10489525"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Scripts: The Building Blocks</a:t>
            </a:r>
            <a:endParaRPr lang="en-US" sz="4400" dirty="0"/>
          </a:p>
        </p:txBody>
      </p:sp>
      <p:sp>
        <p:nvSpPr>
          <p:cNvPr id="3" name="Text 1"/>
          <p:cNvSpPr/>
          <p:nvPr/>
        </p:nvSpPr>
        <p:spPr>
          <a:xfrm>
            <a:off x="837724" y="2176701"/>
            <a:ext cx="753939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Scripts are plain text programs embedded directly within HTML, executing automatically on page load or specific events.</a:t>
            </a:r>
            <a:endParaRPr lang="en-US" sz="1850" dirty="0"/>
          </a:p>
        </p:txBody>
      </p:sp>
      <p:sp>
        <p:nvSpPr>
          <p:cNvPr id="4" name="Text 2"/>
          <p:cNvSpPr/>
          <p:nvPr/>
        </p:nvSpPr>
        <p:spPr>
          <a:xfrm>
            <a:off x="837724" y="3158133"/>
            <a:ext cx="753939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They enable dynamic page updates without full reloads, leveraging technologies like AJAX and DOM manipulation to create seamless user experiences.</a:t>
            </a:r>
            <a:endParaRPr lang="en-US" sz="1850" dirty="0"/>
          </a:p>
        </p:txBody>
      </p:sp>
      <p:sp>
        <p:nvSpPr>
          <p:cNvPr id="5" name="Text 3"/>
          <p:cNvSpPr/>
          <p:nvPr/>
        </p:nvSpPr>
        <p:spPr>
          <a:xfrm>
            <a:off x="837724" y="4522589"/>
            <a:ext cx="753939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Crucially, scripts react to </a:t>
            </a:r>
            <a:r>
              <a:rPr lang="en-US" sz="1850" dirty="0">
                <a:solidFill>
                  <a:srgbClr val="D75BE2"/>
                </a:solidFill>
                <a:latin typeface="Source Sans 3" pitchFamily="34" charset="0"/>
                <a:ea typeface="Source Sans 3" pitchFamily="34" charset="-122"/>
                <a:cs typeface="Source Sans 3" pitchFamily="34" charset="-120"/>
              </a:rPr>
              <a:t>user events</a:t>
            </a:r>
            <a:r>
              <a:rPr lang="en-US" sz="1850" dirty="0">
                <a:solidFill>
                  <a:srgbClr val="272525"/>
                </a:solidFill>
                <a:latin typeface="Source Sans 3" pitchFamily="34" charset="0"/>
                <a:ea typeface="Source Sans 3" pitchFamily="34" charset="-122"/>
                <a:cs typeface="Source Sans 3" pitchFamily="34" charset="-120"/>
              </a:rPr>
              <a:t> such as clicks, keypresses, and form inputs, making web pages truly interactive and responsive.</a:t>
            </a:r>
            <a:endParaRPr lang="en-US" sz="1850" dirty="0"/>
          </a:p>
        </p:txBody>
      </p:sp>
      <p:pic>
        <p:nvPicPr>
          <p:cNvPr id="6" name="Image 0" descr="preencoded.png"/>
          <p:cNvPicPr>
            <a:picLocks noChangeAspect="1"/>
          </p:cNvPicPr>
          <p:nvPr/>
        </p:nvPicPr>
        <p:blipFill>
          <a:blip r:embed="rId3"/>
          <a:stretch>
            <a:fillRect/>
          </a:stretch>
        </p:blipFill>
        <p:spPr>
          <a:xfrm>
            <a:off x="8968621" y="2230517"/>
            <a:ext cx="4831556" cy="48315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048232"/>
            <a:ext cx="11346180"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Inside the Browser: The JavaScript Engine</a:t>
            </a:r>
            <a:endParaRPr lang="en-US" sz="4400" dirty="0"/>
          </a:p>
        </p:txBody>
      </p:sp>
      <p:sp>
        <p:nvSpPr>
          <p:cNvPr id="3" name="Shape 1"/>
          <p:cNvSpPr/>
          <p:nvPr/>
        </p:nvSpPr>
        <p:spPr>
          <a:xfrm>
            <a:off x="837724" y="3230999"/>
            <a:ext cx="4158734" cy="2950250"/>
          </a:xfrm>
          <a:prstGeom prst="roundRect">
            <a:avLst>
              <a:gd name="adj" fmla="val 3408"/>
            </a:avLst>
          </a:prstGeom>
          <a:solidFill>
            <a:srgbClr val="FFFFFF">
              <a:alpha val="95000"/>
            </a:srgbClr>
          </a:solidFill>
          <a:ln w="30480">
            <a:solidFill>
              <a:srgbClr val="DABADD"/>
            </a:solidFill>
            <a:prstDash val="solid"/>
          </a:ln>
        </p:spPr>
      </p:sp>
      <p:pic>
        <p:nvPicPr>
          <p:cNvPr id="4" name="Image 0" descr="preencoded.png"/>
          <p:cNvPicPr>
            <a:picLocks noChangeAspect="1"/>
          </p:cNvPicPr>
          <p:nvPr/>
        </p:nvPicPr>
        <p:blipFill>
          <a:blip r:embed="rId3"/>
          <a:stretch>
            <a:fillRect/>
          </a:stretch>
        </p:blipFill>
        <p:spPr>
          <a:xfrm>
            <a:off x="837724" y="3230999"/>
            <a:ext cx="121920" cy="2950250"/>
          </a:xfrm>
          <a:prstGeom prst="rect">
            <a:avLst/>
          </a:prstGeom>
        </p:spPr>
      </p:pic>
      <p:sp>
        <p:nvSpPr>
          <p:cNvPr id="5" name="Text 2"/>
          <p:cNvSpPr/>
          <p:nvPr/>
        </p:nvSpPr>
        <p:spPr>
          <a:xfrm>
            <a:off x="1229439" y="350079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Parsing &amp; Compiling</a:t>
            </a:r>
            <a:endParaRPr lang="en-US" sz="2200" dirty="0"/>
          </a:p>
        </p:txBody>
      </p:sp>
      <p:sp>
        <p:nvSpPr>
          <p:cNvPr id="6" name="Text 3"/>
          <p:cNvSpPr/>
          <p:nvPr/>
        </p:nvSpPr>
        <p:spPr>
          <a:xfrm>
            <a:off x="1229439" y="3996333"/>
            <a:ext cx="3497223"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Engines like Google’s V8 (Chrome), Mozilla’s SpiderMonkey (Firefox), and Apple’s JavaScriptCore (Safari) parse and compile JS into efficient machine code.</a:t>
            </a:r>
            <a:endParaRPr lang="en-US" sz="1850" dirty="0"/>
          </a:p>
        </p:txBody>
      </p:sp>
      <p:sp>
        <p:nvSpPr>
          <p:cNvPr id="7" name="Shape 4"/>
          <p:cNvSpPr/>
          <p:nvPr/>
        </p:nvSpPr>
        <p:spPr>
          <a:xfrm>
            <a:off x="5235773" y="3230999"/>
            <a:ext cx="4158734" cy="2950250"/>
          </a:xfrm>
          <a:prstGeom prst="roundRect">
            <a:avLst>
              <a:gd name="adj" fmla="val 3408"/>
            </a:avLst>
          </a:prstGeom>
          <a:solidFill>
            <a:srgbClr val="FFFFFF">
              <a:alpha val="95000"/>
            </a:srgbClr>
          </a:solidFill>
          <a:ln w="30480">
            <a:solidFill>
              <a:srgbClr val="DABADD"/>
            </a:solidFill>
            <a:prstDash val="solid"/>
          </a:ln>
        </p:spPr>
      </p:sp>
      <p:pic>
        <p:nvPicPr>
          <p:cNvPr id="8" name="Image 1" descr="preencoded.png"/>
          <p:cNvPicPr>
            <a:picLocks noChangeAspect="1"/>
          </p:cNvPicPr>
          <p:nvPr/>
        </p:nvPicPr>
        <p:blipFill>
          <a:blip r:embed="rId3"/>
          <a:stretch>
            <a:fillRect/>
          </a:stretch>
        </p:blipFill>
        <p:spPr>
          <a:xfrm>
            <a:off x="5235773" y="3230999"/>
            <a:ext cx="121920" cy="2950250"/>
          </a:xfrm>
          <a:prstGeom prst="rect">
            <a:avLst/>
          </a:prstGeom>
        </p:spPr>
      </p:pic>
      <p:sp>
        <p:nvSpPr>
          <p:cNvPr id="9" name="Text 5"/>
          <p:cNvSpPr/>
          <p:nvPr/>
        </p:nvSpPr>
        <p:spPr>
          <a:xfrm>
            <a:off x="5627489" y="3500795"/>
            <a:ext cx="303335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Runtime Optimization</a:t>
            </a:r>
            <a:endParaRPr lang="en-US" sz="2200" dirty="0"/>
          </a:p>
        </p:txBody>
      </p:sp>
      <p:sp>
        <p:nvSpPr>
          <p:cNvPr id="10" name="Text 6"/>
          <p:cNvSpPr/>
          <p:nvPr/>
        </p:nvSpPr>
        <p:spPr>
          <a:xfrm>
            <a:off x="5627489" y="3996333"/>
            <a:ext cx="3497223"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These engines continuously optimize code on the fly during execution, ensuring fast performance even for complex applications.</a:t>
            </a:r>
            <a:endParaRPr lang="en-US" sz="1850" dirty="0"/>
          </a:p>
        </p:txBody>
      </p:sp>
      <p:sp>
        <p:nvSpPr>
          <p:cNvPr id="11" name="Shape 7"/>
          <p:cNvSpPr/>
          <p:nvPr/>
        </p:nvSpPr>
        <p:spPr>
          <a:xfrm>
            <a:off x="9633823" y="3230999"/>
            <a:ext cx="4158853" cy="2950250"/>
          </a:xfrm>
          <a:prstGeom prst="roundRect">
            <a:avLst>
              <a:gd name="adj" fmla="val 3408"/>
            </a:avLst>
          </a:prstGeom>
          <a:solidFill>
            <a:srgbClr val="FFFFFF">
              <a:alpha val="95000"/>
            </a:srgbClr>
          </a:solidFill>
          <a:ln w="30480">
            <a:solidFill>
              <a:srgbClr val="DABADD"/>
            </a:solidFill>
            <a:prstDash val="solid"/>
          </a:ln>
        </p:spPr>
      </p:sp>
      <p:pic>
        <p:nvPicPr>
          <p:cNvPr id="12" name="Image 2" descr="preencoded.png"/>
          <p:cNvPicPr>
            <a:picLocks noChangeAspect="1"/>
          </p:cNvPicPr>
          <p:nvPr/>
        </p:nvPicPr>
        <p:blipFill>
          <a:blip r:embed="rId3"/>
          <a:stretch>
            <a:fillRect/>
          </a:stretch>
        </p:blipFill>
        <p:spPr>
          <a:xfrm>
            <a:off x="9633823" y="3230999"/>
            <a:ext cx="121920" cy="2950250"/>
          </a:xfrm>
          <a:prstGeom prst="rect">
            <a:avLst/>
          </a:prstGeom>
        </p:spPr>
      </p:pic>
      <p:sp>
        <p:nvSpPr>
          <p:cNvPr id="13" name="Text 8"/>
          <p:cNvSpPr/>
          <p:nvPr/>
        </p:nvSpPr>
        <p:spPr>
          <a:xfrm>
            <a:off x="10025539" y="3500795"/>
            <a:ext cx="3054191"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Environment Provider</a:t>
            </a:r>
            <a:endParaRPr lang="en-US" sz="2200" dirty="0"/>
          </a:p>
        </p:txBody>
      </p:sp>
      <p:sp>
        <p:nvSpPr>
          <p:cNvPr id="14" name="Text 9"/>
          <p:cNvSpPr/>
          <p:nvPr/>
        </p:nvSpPr>
        <p:spPr>
          <a:xfrm>
            <a:off x="10025539" y="3996333"/>
            <a:ext cx="3497342"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They provide the crucial runtime environment, connecting JavaScript to browser APIs and the Document Object Model (DOM).</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141339"/>
            <a:ext cx="8011120"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How JavaScript Engines Work</a:t>
            </a:r>
            <a:endParaRPr lang="en-US" sz="4400" dirty="0"/>
          </a:p>
        </p:txBody>
      </p:sp>
      <p:sp>
        <p:nvSpPr>
          <p:cNvPr id="3" name="Text 1"/>
          <p:cNvSpPr/>
          <p:nvPr/>
        </p:nvSpPr>
        <p:spPr>
          <a:xfrm>
            <a:off x="837724" y="332410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erif 4 Light" pitchFamily="34" charset="0"/>
                <a:ea typeface="Source Serif 4 Light" pitchFamily="34" charset="-122"/>
                <a:cs typeface="Source Serif 4 Light" pitchFamily="34" charset="-120"/>
              </a:rPr>
              <a:t>01</a:t>
            </a:r>
            <a:endParaRPr lang="en-US" sz="1850" dirty="0"/>
          </a:p>
        </p:txBody>
      </p:sp>
      <p:pic>
        <p:nvPicPr>
          <p:cNvPr id="4" name="Image 0" descr="preencoded.png"/>
          <p:cNvPicPr>
            <a:picLocks noChangeAspect="1"/>
          </p:cNvPicPr>
          <p:nvPr/>
        </p:nvPicPr>
        <p:blipFill>
          <a:blip r:embed="rId3"/>
          <a:stretch>
            <a:fillRect/>
          </a:stretch>
        </p:blipFill>
        <p:spPr>
          <a:xfrm>
            <a:off x="837724" y="3700463"/>
            <a:ext cx="4158734" cy="30480"/>
          </a:xfrm>
          <a:prstGeom prst="rect">
            <a:avLst/>
          </a:prstGeom>
        </p:spPr>
      </p:pic>
      <p:sp>
        <p:nvSpPr>
          <p:cNvPr id="5" name="Text 2"/>
          <p:cNvSpPr/>
          <p:nvPr/>
        </p:nvSpPr>
        <p:spPr>
          <a:xfrm>
            <a:off x="837724" y="38810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Parsing</a:t>
            </a:r>
            <a:endParaRPr lang="en-US" sz="2200" dirty="0"/>
          </a:p>
        </p:txBody>
      </p:sp>
      <p:sp>
        <p:nvSpPr>
          <p:cNvPr id="7" name="Text 4"/>
          <p:cNvSpPr/>
          <p:nvPr/>
        </p:nvSpPr>
        <p:spPr>
          <a:xfrm>
            <a:off x="5235773" y="332410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erif 4 Light" pitchFamily="34" charset="0"/>
                <a:ea typeface="Source Serif 4 Light" pitchFamily="34" charset="-122"/>
                <a:cs typeface="Source Serif 4 Light" pitchFamily="34" charset="-120"/>
              </a:rPr>
              <a:t>02</a:t>
            </a:r>
            <a:endParaRPr lang="en-US" sz="1850" dirty="0"/>
          </a:p>
        </p:txBody>
      </p:sp>
      <p:pic>
        <p:nvPicPr>
          <p:cNvPr id="8" name="Image 1" descr="preencoded.png"/>
          <p:cNvPicPr>
            <a:picLocks noChangeAspect="1"/>
          </p:cNvPicPr>
          <p:nvPr/>
        </p:nvPicPr>
        <p:blipFill>
          <a:blip r:embed="rId3"/>
          <a:stretch>
            <a:fillRect/>
          </a:stretch>
        </p:blipFill>
        <p:spPr>
          <a:xfrm>
            <a:off x="5235773" y="3700463"/>
            <a:ext cx="4158734" cy="30480"/>
          </a:xfrm>
          <a:prstGeom prst="rect">
            <a:avLst/>
          </a:prstGeom>
        </p:spPr>
      </p:pic>
      <p:sp>
        <p:nvSpPr>
          <p:cNvPr id="9" name="Text 5"/>
          <p:cNvSpPr/>
          <p:nvPr/>
        </p:nvSpPr>
        <p:spPr>
          <a:xfrm>
            <a:off x="5235773" y="38810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Compilation</a:t>
            </a:r>
            <a:endParaRPr lang="en-US" sz="2200" dirty="0"/>
          </a:p>
        </p:txBody>
      </p:sp>
      <p:sp>
        <p:nvSpPr>
          <p:cNvPr id="11" name="Text 7"/>
          <p:cNvSpPr/>
          <p:nvPr/>
        </p:nvSpPr>
        <p:spPr>
          <a:xfrm>
            <a:off x="9633823" y="332410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erif 4 Light" pitchFamily="34" charset="0"/>
                <a:ea typeface="Source Serif 4 Light" pitchFamily="34" charset="-122"/>
                <a:cs typeface="Source Serif 4 Light" pitchFamily="34" charset="-120"/>
              </a:rPr>
              <a:t>03</a:t>
            </a:r>
            <a:endParaRPr lang="en-US" sz="1850" dirty="0"/>
          </a:p>
        </p:txBody>
      </p:sp>
      <p:pic>
        <p:nvPicPr>
          <p:cNvPr id="12" name="Image 2" descr="preencoded.png"/>
          <p:cNvPicPr>
            <a:picLocks noChangeAspect="1"/>
          </p:cNvPicPr>
          <p:nvPr/>
        </p:nvPicPr>
        <p:blipFill>
          <a:blip r:embed="rId3"/>
          <a:stretch>
            <a:fillRect/>
          </a:stretch>
        </p:blipFill>
        <p:spPr>
          <a:xfrm>
            <a:off x="9633823" y="3700463"/>
            <a:ext cx="4158853" cy="30480"/>
          </a:xfrm>
          <a:prstGeom prst="rect">
            <a:avLst/>
          </a:prstGeom>
        </p:spPr>
      </p:pic>
      <p:sp>
        <p:nvSpPr>
          <p:cNvPr id="13" name="Text 8"/>
          <p:cNvSpPr/>
          <p:nvPr/>
        </p:nvSpPr>
        <p:spPr>
          <a:xfrm>
            <a:off x="9633823" y="3881080"/>
            <a:ext cx="3494723"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Execution &amp; Optimization</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5799" y="1359694"/>
            <a:ext cx="7292102" cy="567928"/>
          </a:xfrm>
          <a:prstGeom prst="rect">
            <a:avLst/>
          </a:prstGeom>
          <a:noFill/>
          <a:ln/>
        </p:spPr>
        <p:txBody>
          <a:bodyPr wrap="none" lIns="0" tIns="0" rIns="0" bIns="0" rtlCol="0" anchor="t"/>
          <a:lstStyle/>
          <a:p>
            <a:pPr marL="0" indent="0" algn="l">
              <a:lnSpc>
                <a:spcPts val="4450"/>
              </a:lnSpc>
              <a:buNone/>
            </a:pPr>
            <a:r>
              <a:rPr lang="en-US" sz="3550" dirty="0">
                <a:solidFill>
                  <a:srgbClr val="D73AD7"/>
                </a:solidFill>
                <a:latin typeface="Source Serif 4 Semi Bold" pitchFamily="34" charset="0"/>
                <a:ea typeface="Source Serif 4 Semi Bold" pitchFamily="34" charset="-122"/>
                <a:cs typeface="Source Serif 4 Semi Bold" pitchFamily="34" charset="-120"/>
              </a:rPr>
              <a:t>Popular JavaScript Editors &amp; IDEs</a:t>
            </a:r>
            <a:endParaRPr lang="en-US" sz="3550" dirty="0"/>
          </a:p>
        </p:txBody>
      </p:sp>
      <p:pic>
        <p:nvPicPr>
          <p:cNvPr id="3" name="Image 0" descr="preencoded.png"/>
          <p:cNvPicPr>
            <a:picLocks noChangeAspect="1"/>
          </p:cNvPicPr>
          <p:nvPr/>
        </p:nvPicPr>
        <p:blipFill>
          <a:blip r:embed="rId3"/>
          <a:stretch>
            <a:fillRect/>
          </a:stretch>
        </p:blipFill>
        <p:spPr>
          <a:xfrm>
            <a:off x="683419" y="2439233"/>
            <a:ext cx="4318278" cy="2317313"/>
          </a:xfrm>
          <a:prstGeom prst="rect">
            <a:avLst/>
          </a:prstGeom>
        </p:spPr>
      </p:pic>
      <p:pic>
        <p:nvPicPr>
          <p:cNvPr id="4" name="Image 1" descr="preencoded.png"/>
          <p:cNvPicPr>
            <a:picLocks noChangeAspect="1"/>
          </p:cNvPicPr>
          <p:nvPr/>
        </p:nvPicPr>
        <p:blipFill>
          <a:blip r:embed="rId4"/>
          <a:stretch>
            <a:fillRect/>
          </a:stretch>
        </p:blipFill>
        <p:spPr>
          <a:xfrm>
            <a:off x="5156121" y="2439233"/>
            <a:ext cx="4318278" cy="2317313"/>
          </a:xfrm>
          <a:prstGeom prst="rect">
            <a:avLst/>
          </a:prstGeom>
        </p:spPr>
      </p:pic>
      <p:pic>
        <p:nvPicPr>
          <p:cNvPr id="5" name="Image 2" descr="preencoded.png"/>
          <p:cNvPicPr>
            <a:picLocks noChangeAspect="1"/>
          </p:cNvPicPr>
          <p:nvPr/>
        </p:nvPicPr>
        <p:blipFill>
          <a:blip r:embed="rId5"/>
          <a:stretch>
            <a:fillRect/>
          </a:stretch>
        </p:blipFill>
        <p:spPr>
          <a:xfrm>
            <a:off x="9628823" y="2439233"/>
            <a:ext cx="4318278" cy="2317313"/>
          </a:xfrm>
          <a:prstGeom prst="rect">
            <a:avLst/>
          </a:prstGeom>
        </p:spPr>
      </p:pic>
      <p:sp>
        <p:nvSpPr>
          <p:cNvPr id="6" name="Text 1"/>
          <p:cNvSpPr/>
          <p:nvPr/>
        </p:nvSpPr>
        <p:spPr>
          <a:xfrm>
            <a:off x="675799" y="5292209"/>
            <a:ext cx="2271832" cy="283964"/>
          </a:xfrm>
          <a:prstGeom prst="rect">
            <a:avLst/>
          </a:prstGeom>
          <a:noFill/>
          <a:ln/>
        </p:spPr>
        <p:txBody>
          <a:bodyPr wrap="none" lIns="0" tIns="0" rIns="0" bIns="0" rtlCol="0" anchor="t"/>
          <a:lstStyle/>
          <a:p>
            <a:pPr marL="0" indent="0" algn="l">
              <a:lnSpc>
                <a:spcPts val="2200"/>
              </a:lnSpc>
              <a:buNone/>
            </a:pPr>
            <a:r>
              <a:rPr lang="en-US" sz="1750" dirty="0">
                <a:solidFill>
                  <a:srgbClr val="D73AD7"/>
                </a:solidFill>
                <a:latin typeface="Source Serif 4 Semi Bold" pitchFamily="34" charset="0"/>
                <a:ea typeface="Source Serif 4 Semi Bold" pitchFamily="34" charset="-122"/>
                <a:cs typeface="Source Serif 4 Semi Bold" pitchFamily="34" charset="-120"/>
              </a:rPr>
              <a:t>Visual Studio Code</a:t>
            </a:r>
            <a:endParaRPr lang="en-US" sz="1750" dirty="0"/>
          </a:p>
        </p:txBody>
      </p:sp>
      <p:sp>
        <p:nvSpPr>
          <p:cNvPr id="7" name="Text 2"/>
          <p:cNvSpPr/>
          <p:nvPr/>
        </p:nvSpPr>
        <p:spPr>
          <a:xfrm>
            <a:off x="675799" y="5769173"/>
            <a:ext cx="4111704" cy="926902"/>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3" pitchFamily="34" charset="0"/>
                <a:ea typeface="Source Sans 3" pitchFamily="34" charset="-122"/>
                <a:cs typeface="Source Sans 3" pitchFamily="34" charset="-120"/>
              </a:rPr>
              <a:t>A free, lightweight, and highly extensible code editor with robust JS support, integrated debugging, and a vast ecosystem of extensions.</a:t>
            </a:r>
            <a:endParaRPr lang="en-US" sz="1500" dirty="0"/>
          </a:p>
        </p:txBody>
      </p:sp>
      <p:sp>
        <p:nvSpPr>
          <p:cNvPr id="8" name="Text 3"/>
          <p:cNvSpPr/>
          <p:nvPr/>
        </p:nvSpPr>
        <p:spPr>
          <a:xfrm>
            <a:off x="5266134" y="5292209"/>
            <a:ext cx="2271832" cy="283964"/>
          </a:xfrm>
          <a:prstGeom prst="rect">
            <a:avLst/>
          </a:prstGeom>
          <a:noFill/>
          <a:ln/>
        </p:spPr>
        <p:txBody>
          <a:bodyPr wrap="none" lIns="0" tIns="0" rIns="0" bIns="0" rtlCol="0" anchor="t"/>
          <a:lstStyle/>
          <a:p>
            <a:pPr marL="0" indent="0" algn="l">
              <a:lnSpc>
                <a:spcPts val="2200"/>
              </a:lnSpc>
              <a:buNone/>
            </a:pPr>
            <a:r>
              <a:rPr lang="en-US" sz="1750" dirty="0">
                <a:solidFill>
                  <a:srgbClr val="D73AD7"/>
                </a:solidFill>
                <a:latin typeface="Source Serif 4 Semi Bold" pitchFamily="34" charset="0"/>
                <a:ea typeface="Source Serif 4 Semi Bold" pitchFamily="34" charset="-122"/>
                <a:cs typeface="Source Serif 4 Semi Bold" pitchFamily="34" charset="-120"/>
              </a:rPr>
              <a:t>WebStorm</a:t>
            </a:r>
            <a:endParaRPr lang="en-US" sz="1750" dirty="0"/>
          </a:p>
        </p:txBody>
      </p:sp>
      <p:sp>
        <p:nvSpPr>
          <p:cNvPr id="9" name="Text 4"/>
          <p:cNvSpPr/>
          <p:nvPr/>
        </p:nvSpPr>
        <p:spPr>
          <a:xfrm>
            <a:off x="5266134" y="5769173"/>
            <a:ext cx="4111704" cy="926902"/>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3" pitchFamily="34" charset="0"/>
                <a:ea typeface="Source Sans 3" pitchFamily="34" charset="-122"/>
                <a:cs typeface="Source Sans 3" pitchFamily="34" charset="-120"/>
              </a:rPr>
              <a:t>A powerful, intelligent IDE offering advanced features like smart code completion, refactoring, and deep code analysis for large projects.</a:t>
            </a:r>
            <a:endParaRPr lang="en-US" sz="1500" dirty="0"/>
          </a:p>
        </p:txBody>
      </p:sp>
      <p:sp>
        <p:nvSpPr>
          <p:cNvPr id="10" name="Text 5"/>
          <p:cNvSpPr/>
          <p:nvPr/>
        </p:nvSpPr>
        <p:spPr>
          <a:xfrm>
            <a:off x="9856470" y="5292209"/>
            <a:ext cx="2271832" cy="283964"/>
          </a:xfrm>
          <a:prstGeom prst="rect">
            <a:avLst/>
          </a:prstGeom>
          <a:noFill/>
          <a:ln/>
        </p:spPr>
        <p:txBody>
          <a:bodyPr wrap="none" lIns="0" tIns="0" rIns="0" bIns="0" rtlCol="0" anchor="t"/>
          <a:lstStyle/>
          <a:p>
            <a:pPr marL="0" indent="0" algn="l">
              <a:lnSpc>
                <a:spcPts val="2200"/>
              </a:lnSpc>
              <a:buNone/>
            </a:pPr>
            <a:r>
              <a:rPr lang="en-US" sz="1750" dirty="0">
                <a:solidFill>
                  <a:srgbClr val="D73AD7"/>
                </a:solidFill>
                <a:latin typeface="Source Serif 4 Semi Bold" pitchFamily="34" charset="0"/>
                <a:ea typeface="Source Serif 4 Semi Bold" pitchFamily="34" charset="-122"/>
                <a:cs typeface="Source Serif 4 Semi Bold" pitchFamily="34" charset="-120"/>
              </a:rPr>
              <a:t>Online Editors</a:t>
            </a:r>
            <a:endParaRPr lang="en-US" sz="1750" dirty="0"/>
          </a:p>
        </p:txBody>
      </p:sp>
      <p:sp>
        <p:nvSpPr>
          <p:cNvPr id="11" name="Text 6"/>
          <p:cNvSpPr/>
          <p:nvPr/>
        </p:nvSpPr>
        <p:spPr>
          <a:xfrm>
            <a:off x="9856470" y="5769173"/>
            <a:ext cx="4111704" cy="926902"/>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3" pitchFamily="34" charset="0"/>
                <a:ea typeface="Source Sans 3" pitchFamily="34" charset="-122"/>
                <a:cs typeface="Source Sans 3" pitchFamily="34" charset="-120"/>
              </a:rPr>
              <a:t>Platforms like CodePen and JSFiddle are excellent for quick prototyping, testing snippets, and sharing code directly in the browser.</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9846" y="527090"/>
            <a:ext cx="7607260" cy="562927"/>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Source Serif 4 Semi Bold" pitchFamily="34" charset="0"/>
                <a:ea typeface="Source Serif 4 Semi Bold" pitchFamily="34" charset="-122"/>
                <a:cs typeface="Source Serif 4 Semi Bold" pitchFamily="34" charset="-120"/>
              </a:rPr>
              <a:t>Writing Your First JavaScript Script</a:t>
            </a:r>
            <a:endParaRPr lang="en-US" sz="3500" dirty="0"/>
          </a:p>
        </p:txBody>
      </p:sp>
      <p:sp>
        <p:nvSpPr>
          <p:cNvPr id="3" name="Text 1"/>
          <p:cNvSpPr/>
          <p:nvPr/>
        </p:nvSpPr>
        <p:spPr>
          <a:xfrm>
            <a:off x="669846" y="1472803"/>
            <a:ext cx="13290709" cy="30622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Source Sans 3" pitchFamily="34" charset="0"/>
                <a:ea typeface="Source Sans 3" pitchFamily="34" charset="-122"/>
                <a:cs typeface="Source Sans 3" pitchFamily="34" charset="-120"/>
              </a:rPr>
              <a:t>Let's walk through a simple example: changing a webpage heading text dynamically with JavaScript.</a:t>
            </a:r>
            <a:endParaRPr lang="en-US" sz="1500" dirty="0"/>
          </a:p>
        </p:txBody>
      </p:sp>
      <p:sp>
        <p:nvSpPr>
          <p:cNvPr id="4" name="Shape 2"/>
          <p:cNvSpPr/>
          <p:nvPr/>
        </p:nvSpPr>
        <p:spPr>
          <a:xfrm>
            <a:off x="669846" y="1994297"/>
            <a:ext cx="13290709" cy="5186601"/>
          </a:xfrm>
          <a:prstGeom prst="roundRect">
            <a:avLst>
              <a:gd name="adj" fmla="val 1550"/>
            </a:avLst>
          </a:prstGeom>
          <a:solidFill>
            <a:srgbClr val="F2F2F2"/>
          </a:solidFill>
          <a:ln/>
        </p:spPr>
      </p:sp>
      <p:sp>
        <p:nvSpPr>
          <p:cNvPr id="5" name="Shape 3"/>
          <p:cNvSpPr/>
          <p:nvPr/>
        </p:nvSpPr>
        <p:spPr>
          <a:xfrm>
            <a:off x="660321" y="1994297"/>
            <a:ext cx="13309759" cy="5186601"/>
          </a:xfrm>
          <a:prstGeom prst="roundRect">
            <a:avLst>
              <a:gd name="adj" fmla="val 554"/>
            </a:avLst>
          </a:prstGeom>
          <a:solidFill>
            <a:srgbClr val="F2F2F2"/>
          </a:solidFill>
          <a:ln/>
        </p:spPr>
      </p:sp>
      <p:sp>
        <p:nvSpPr>
          <p:cNvPr id="6" name="Text 4"/>
          <p:cNvSpPr/>
          <p:nvPr/>
        </p:nvSpPr>
        <p:spPr>
          <a:xfrm>
            <a:off x="851654" y="2137767"/>
            <a:ext cx="12927092" cy="489966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&lt;!DOCTYPE html&gt;&lt;html&gt;&lt;head&gt;    &lt;title&gt;My First JS Page&lt;/title&gt;&lt;/head&gt;&lt;body&gt;    &lt;h1 id="myHeading"&gt;Hello, World!&lt;/h1&gt;    &lt;button onclick="changeText()"&gt;Click Me!&lt;/button&gt;    &lt;script&gt;        function changeText() {            document.getElementById("myHeading").innerHTML = "JavaScript Changed This!";        }    &lt;/script&gt;&lt;/body&gt;&lt;/html&gt;</a:t>
            </a:r>
            <a:endParaRPr lang="en-US" sz="1500" dirty="0"/>
          </a:p>
        </p:txBody>
      </p:sp>
      <p:sp>
        <p:nvSpPr>
          <p:cNvPr id="7" name="Text 5"/>
          <p:cNvSpPr/>
          <p:nvPr/>
        </p:nvSpPr>
        <p:spPr>
          <a:xfrm>
            <a:off x="669846" y="7396163"/>
            <a:ext cx="13290709" cy="30622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Source Sans 3" pitchFamily="34" charset="0"/>
                <a:ea typeface="Source Sans 3" pitchFamily="34" charset="-122"/>
                <a:cs typeface="Source Sans 3" pitchFamily="34" charset="-120"/>
              </a:rPr>
              <a:t>This script finds an element by its ID and updates its content when the button is clicked, demonstrating basic DOM manipulation.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1324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JavaScript Basics: Syntax, Variables, Data Types &amp; More</a:t>
            </a:r>
            <a:endParaRPr lang="en-US" sz="4400" dirty="0"/>
          </a:p>
        </p:txBody>
      </p:sp>
      <p:sp>
        <p:nvSpPr>
          <p:cNvPr id="4" name="Text 1"/>
          <p:cNvSpPr/>
          <p:nvPr/>
        </p:nvSpPr>
        <p:spPr>
          <a:xfrm>
            <a:off x="837724" y="458426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Explore the core concepts of JavaScript, the powerful language that brings dynamic interactivity to the web. This presentation will cover the fundamental elements of JavaScript, from its basic syntax to how it manages data, providing essential knowledge for every aspiring developer.</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2784</Words>
  <Application>Microsoft Office PowerPoint</Application>
  <PresentationFormat>Custom</PresentationFormat>
  <Paragraphs>220</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Source Serif 4 Semi Bold</vt:lpstr>
      <vt:lpstr>Source Serif 4 Light</vt:lpstr>
      <vt:lpstr>Consolas</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santhosh kumar</cp:lastModifiedBy>
  <cp:revision>4</cp:revision>
  <dcterms:created xsi:type="dcterms:W3CDTF">2025-08-29T14:15:36Z</dcterms:created>
  <dcterms:modified xsi:type="dcterms:W3CDTF">2025-08-31T13:57:51Z</dcterms:modified>
</cp:coreProperties>
</file>